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3"/>
  </p:sldMasterIdLst>
  <p:notesMasterIdLst>
    <p:notesMasterId r:id="rId18"/>
  </p:notesMasterIdLst>
  <p:handoutMasterIdLst>
    <p:handoutMasterId r:id="rId19"/>
  </p:handoutMasterIdLst>
  <p:sldIdLst>
    <p:sldId id="282" r:id="rId4"/>
    <p:sldId id="292" r:id="rId5"/>
    <p:sldId id="293" r:id="rId6"/>
    <p:sldId id="283" r:id="rId7"/>
    <p:sldId id="291" r:id="rId8"/>
    <p:sldId id="284" r:id="rId9"/>
    <p:sldId id="285" r:id="rId10"/>
    <p:sldId id="299" r:id="rId11"/>
    <p:sldId id="300" r:id="rId12"/>
    <p:sldId id="301" r:id="rId13"/>
    <p:sldId id="302" r:id="rId14"/>
    <p:sldId id="297" r:id="rId15"/>
    <p:sldId id="298" r:id="rId16"/>
    <p:sldId id="296" r:id="rId17"/>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31" autoAdjust="0"/>
  </p:normalViewPr>
  <p:slideViewPr>
    <p:cSldViewPr snapToGrid="0">
      <p:cViewPr varScale="1">
        <p:scale>
          <a:sx n="90" d="100"/>
          <a:sy n="90" d="100"/>
        </p:scale>
        <p:origin x="576" y="90"/>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9" d="100"/>
          <a:sy n="89" d="100"/>
        </p:scale>
        <p:origin x="301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1.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handoutMaster" Target="handoutMasters/handout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46D571C-0F37-4D89-BD6D-C66E268328C2}" type="datetime1">
              <a:rPr lang="es-ES" smtClean="0"/>
              <a:t>18/06/2019</a:t>
            </a:fld>
            <a:endParaRPr lang="es-ES"/>
          </a:p>
        </p:txBody>
      </p:sp>
      <p:sp>
        <p:nvSpPr>
          <p:cNvPr id="4" name="Marcador de pie de página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s-ES" smtClean="0"/>
              <a:t>‹Nº›</a:t>
            </a:fld>
            <a:endParaRPr lang="es-ES"/>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jpg>
</file>

<file path=ppt/media/image13.jpg>
</file>

<file path=ppt/media/image14.jpg>
</file>

<file path=ppt/media/image15.png>
</file>

<file path=ppt/media/image16.png>
</file>

<file path=ppt/media/image17.png>
</file>

<file path=ppt/media/image18.jpg>
</file>

<file path=ppt/media/image19.png>
</file>

<file path=ppt/media/image2.jpeg>
</file>

<file path=ppt/media/image20.png>
</file>

<file path=ppt/media/image21.svg>
</file>

<file path=ppt/media/image3.jpe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937B0917-6D49-4525-A5F0-095AC65124A3}" type="datetime1">
              <a:rPr lang="es-ES" noProof="0" smtClean="0"/>
              <a:t>18/06/2019</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530193B-564F-4854-8A52-728F3FB19C85}" type="slidenum">
              <a:rPr lang="es-ES" noProof="0" smtClean="0"/>
              <a:t>‹Nº›</a:t>
            </a:fld>
            <a:endParaRPr lang="es-E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1</a:t>
            </a:fld>
            <a:endParaRPr lang="es-ES" noProof="0"/>
          </a:p>
        </p:txBody>
      </p:sp>
    </p:spTree>
    <p:extLst>
      <p:ext uri="{BB962C8B-B14F-4D97-AF65-F5344CB8AC3E}">
        <p14:creationId xmlns:p14="http://schemas.microsoft.com/office/powerpoint/2010/main" val="1920511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2</a:t>
            </a:fld>
            <a:endParaRPr lang="es-ES" noProof="0"/>
          </a:p>
        </p:txBody>
      </p:sp>
    </p:spTree>
    <p:extLst>
      <p:ext uri="{BB962C8B-B14F-4D97-AF65-F5344CB8AC3E}">
        <p14:creationId xmlns:p14="http://schemas.microsoft.com/office/powerpoint/2010/main" val="3747652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3</a:t>
            </a:fld>
            <a:endParaRPr lang="es-ES" noProof="0"/>
          </a:p>
        </p:txBody>
      </p:sp>
    </p:spTree>
    <p:extLst>
      <p:ext uri="{BB962C8B-B14F-4D97-AF65-F5344CB8AC3E}">
        <p14:creationId xmlns:p14="http://schemas.microsoft.com/office/powerpoint/2010/main" val="522664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4</a:t>
            </a:fld>
            <a:endParaRPr lang="es-ES" noProof="0"/>
          </a:p>
        </p:txBody>
      </p:sp>
    </p:spTree>
    <p:extLst>
      <p:ext uri="{BB962C8B-B14F-4D97-AF65-F5344CB8AC3E}">
        <p14:creationId xmlns:p14="http://schemas.microsoft.com/office/powerpoint/2010/main" val="10381125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5</a:t>
            </a:fld>
            <a:endParaRPr lang="es-ES" noProof="0"/>
          </a:p>
        </p:txBody>
      </p:sp>
    </p:spTree>
    <p:extLst>
      <p:ext uri="{BB962C8B-B14F-4D97-AF65-F5344CB8AC3E}">
        <p14:creationId xmlns:p14="http://schemas.microsoft.com/office/powerpoint/2010/main" val="6746798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6</a:t>
            </a:fld>
            <a:endParaRPr lang="es-ES" noProof="0"/>
          </a:p>
        </p:txBody>
      </p:sp>
    </p:spTree>
    <p:extLst>
      <p:ext uri="{BB962C8B-B14F-4D97-AF65-F5344CB8AC3E}">
        <p14:creationId xmlns:p14="http://schemas.microsoft.com/office/powerpoint/2010/main" val="24623064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7</a:t>
            </a:fld>
            <a:endParaRPr lang="es-ES" noProof="0"/>
          </a:p>
        </p:txBody>
      </p:sp>
    </p:spTree>
    <p:extLst>
      <p:ext uri="{BB962C8B-B14F-4D97-AF65-F5344CB8AC3E}">
        <p14:creationId xmlns:p14="http://schemas.microsoft.com/office/powerpoint/2010/main" val="39461374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14</a:t>
            </a:fld>
            <a:endParaRPr lang="es-ES" noProof="0"/>
          </a:p>
        </p:txBody>
      </p:sp>
    </p:spTree>
    <p:extLst>
      <p:ext uri="{BB962C8B-B14F-4D97-AF65-F5344CB8AC3E}">
        <p14:creationId xmlns:p14="http://schemas.microsoft.com/office/powerpoint/2010/main" val="631182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5" name="Subtítulo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6" name="Marcador de número de diapositiva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
        <p:nvSpPr>
          <p:cNvPr id="7" name="Marcador de pie de página 6">
            <a:extLst>
              <a:ext uri="{FF2B5EF4-FFF2-40B4-BE49-F238E27FC236}">
                <a16:creationId xmlns:a16="http://schemas.microsoft.com/office/drawing/2014/main" id="{2ED798F6-1F12-46CE-9AFD-CC66555A191D}"/>
              </a:ext>
            </a:extLst>
          </p:cNvPr>
          <p:cNvSpPr>
            <a:spLocks noGrp="1"/>
          </p:cNvSpPr>
          <p:nvPr>
            <p:ph type="ftr" sz="quarter" idx="34"/>
          </p:nvPr>
        </p:nvSpPr>
        <p:spPr/>
        <p:txBody>
          <a:bodyPr rtlCol="0"/>
          <a:lstStyle/>
          <a:p>
            <a:pPr rtl="0"/>
            <a:r>
              <a:rPr lang="es-ES" noProof="0"/>
              <a:t>Agregue un pie de página</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iapositiva de agradecimiento">
    <p:spTree>
      <p:nvGrpSpPr>
        <p:cNvPr id="1" name=""/>
        <p:cNvGrpSpPr/>
        <p:nvPr/>
      </p:nvGrpSpPr>
      <p:grpSpPr>
        <a:xfrm>
          <a:off x="0" y="0"/>
          <a:ext cx="0" cy="0"/>
          <a:chOff x="0" y="0"/>
          <a:chExt cx="0" cy="0"/>
        </a:xfrm>
      </p:grpSpPr>
      <p:sp>
        <p:nvSpPr>
          <p:cNvPr id="13" name="Rectángulo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4" name="Rectángulo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Marcador de posición de imagen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5000" b="1" spc="-300">
                <a:solidFill>
                  <a:schemeClr val="bg1">
                    <a:lumMod val="95000"/>
                  </a:schemeClr>
                </a:solidFill>
              </a:defRPr>
            </a:lvl1pPr>
          </a:lstStyle>
          <a:p>
            <a:pPr rtl="0"/>
            <a:r>
              <a:rPr lang="es-ES" noProof="0"/>
              <a:t>Gracias</a:t>
            </a:r>
          </a:p>
        </p:txBody>
      </p:sp>
      <p:sp>
        <p:nvSpPr>
          <p:cNvPr id="7" name="Marcador de texto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Nombre completo</a:t>
            </a:r>
          </a:p>
        </p:txBody>
      </p:sp>
      <p:sp>
        <p:nvSpPr>
          <p:cNvPr id="8" name="Marcador de texto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Número de teléfono</a:t>
            </a:r>
          </a:p>
        </p:txBody>
      </p:sp>
      <p:sp>
        <p:nvSpPr>
          <p:cNvPr id="9" name="Marcador de texto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Identificador de red social o correo electrónico</a:t>
            </a:r>
          </a:p>
        </p:txBody>
      </p:sp>
      <p:sp>
        <p:nvSpPr>
          <p:cNvPr id="10" name="Marcador de texto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Sitio web de la empresa</a:t>
            </a:r>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7" name="Subtítulo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B1948E38-8FB0-4E51-A01C-C88794372E50}"/>
              </a:ext>
            </a:extLst>
          </p:cNvPr>
          <p:cNvSpPr>
            <a:spLocks noGrp="1"/>
          </p:cNvSpPr>
          <p:nvPr>
            <p:ph idx="1" hasCustomPrompt="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734501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7" name="Subtítulo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texto 4">
            <a:extLst>
              <a:ext uri="{FF2B5EF4-FFF2-40B4-BE49-F238E27FC236}">
                <a16:creationId xmlns:a16="http://schemas.microsoft.com/office/drawing/2014/main" id="{7867C73D-EE16-41D1-B7CE-A35C765E3B8D}"/>
              </a:ext>
            </a:extLst>
          </p:cNvPr>
          <p:cNvSpPr>
            <a:spLocks noGrp="1"/>
          </p:cNvSpPr>
          <p:nvPr>
            <p:ph type="body" sz="quarter" idx="12" hasCustomPrompt="1"/>
          </p:nvPr>
        </p:nvSpPr>
        <p:spPr>
          <a:xfrm>
            <a:off x="6299887" y="1511250"/>
            <a:ext cx="5472113" cy="468000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891552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umna 3">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9" name="Subtítulo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4301550" y="1511476"/>
            <a:ext cx="3600450" cy="4679249"/>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1" name="Marcador de texto 5">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8171550" y="1511475"/>
            <a:ext cx="3600450"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2654388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umna 5">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726412" y="1512000"/>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3" name="Marcador de texto 5">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5021412" y="1512000"/>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5" name="Marcador de texto 6">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7316412" y="1507535"/>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7" name="Marcador de texto 7">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9611412" y="1507535"/>
            <a:ext cx="2160588" cy="4683715"/>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pie de página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974837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pie de página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es-ES" noProof="0"/>
              <a:t>Agregue un pie de página</a:t>
            </a:r>
          </a:p>
        </p:txBody>
      </p:sp>
      <p:sp>
        <p:nvSpPr>
          <p:cNvPr id="3" name="Marcador de número de diapositiva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Diapositiva del título">
    <p:spTree>
      <p:nvGrpSpPr>
        <p:cNvPr id="1" name=""/>
        <p:cNvGrpSpPr/>
        <p:nvPr/>
      </p:nvGrpSpPr>
      <p:grpSpPr>
        <a:xfrm>
          <a:off x="0" y="0"/>
          <a:ext cx="0" cy="0"/>
          <a:chOff x="0" y="0"/>
          <a:chExt cx="0" cy="0"/>
        </a:xfrm>
      </p:grpSpPr>
      <p:sp>
        <p:nvSpPr>
          <p:cNvPr id="21" name="Marcador de posición de imagen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 dirty="0"/>
              <a:t>Inserte o arrastre y coloque una foto</a:t>
            </a:r>
            <a:endParaRPr lang="en-ZA" dirty="0"/>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300"/>
              </a:lnSpc>
              <a:defRPr sz="4400" b="1" spc="-300">
                <a:solidFill>
                  <a:schemeClr val="bg1">
                    <a:lumMod val="95000"/>
                  </a:schemeClr>
                </a:solidFill>
              </a:defRPr>
            </a:lvl1pPr>
          </a:lstStyle>
          <a:p>
            <a:pPr rtl="0"/>
            <a:r>
              <a:rPr lang="es" dirty="0"/>
              <a:t>Haga clic para editar el título de la presentación</a:t>
            </a:r>
            <a:endParaRPr lang="en-ZA" dirty="0"/>
          </a:p>
        </p:txBody>
      </p:sp>
      <p:sp>
        <p:nvSpPr>
          <p:cNvPr id="3" name="Subtítulo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a:t>Haga clic para modificar el estilo de subtítulo del patrón</a:t>
            </a:r>
            <a:endParaRPr lang="en-ZA" dirty="0"/>
          </a:p>
        </p:txBody>
      </p:sp>
    </p:spTree>
    <p:extLst>
      <p:ext uri="{BB962C8B-B14F-4D97-AF65-F5344CB8AC3E}">
        <p14:creationId xmlns:p14="http://schemas.microsoft.com/office/powerpoint/2010/main" val="1334038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apositiva divisoria 1">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4400" b="1" spc="-300">
                <a:solidFill>
                  <a:schemeClr val="bg1">
                    <a:lumMod val="95000"/>
                  </a:schemeClr>
                </a:solidFill>
              </a:defRPr>
            </a:lvl1pPr>
          </a:lstStyle>
          <a:p>
            <a:pPr rtl="0"/>
            <a:r>
              <a:rPr lang="es-ES" noProof="0"/>
              <a:t>Haz clic para editar el título de la diapositiva divisoria</a:t>
            </a:r>
          </a:p>
        </p:txBody>
      </p:sp>
      <p:sp>
        <p:nvSpPr>
          <p:cNvPr id="3" name="Subtítulo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607300" y="43868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pie de página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a divisoria 2">
    <p:spTree>
      <p:nvGrpSpPr>
        <p:cNvPr id="1" name=""/>
        <p:cNvGrpSpPr/>
        <p:nvPr/>
      </p:nvGrpSpPr>
      <p:grpSpPr>
        <a:xfrm>
          <a:off x="0" y="0"/>
          <a:ext cx="0" cy="0"/>
          <a:chOff x="0" y="0"/>
          <a:chExt cx="0" cy="0"/>
        </a:xfrm>
      </p:grpSpPr>
      <p:sp>
        <p:nvSpPr>
          <p:cNvPr id="12" name="Marcador de posición de imagen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4400" b="1" spc="-300">
                <a:solidFill>
                  <a:schemeClr val="bg1">
                    <a:lumMod val="95000"/>
                  </a:schemeClr>
                </a:solidFill>
              </a:defRPr>
            </a:lvl1pPr>
          </a:lstStyle>
          <a:p>
            <a:pPr rtl="0"/>
            <a:r>
              <a:rPr lang="es-ES" noProof="0"/>
              <a:t>Haz clic para editar el título de la diapositiva divisoria</a:t>
            </a:r>
          </a:p>
        </p:txBody>
      </p:sp>
      <p:sp>
        <p:nvSpPr>
          <p:cNvPr id="3" name="Subtítulo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4048124" y="3795246"/>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pie de página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oto de contenido 1">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sz="2800">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oto de contenido 2">
    <p:spTree>
      <p:nvGrpSpPr>
        <p:cNvPr id="1" name=""/>
        <p:cNvGrpSpPr/>
        <p:nvPr/>
      </p:nvGrpSpPr>
      <p:grpSpPr>
        <a:xfrm>
          <a:off x="0" y="0"/>
          <a:ext cx="0" cy="0"/>
          <a:chOff x="0" y="0"/>
          <a:chExt cx="0" cy="0"/>
        </a:xfrm>
      </p:grpSpPr>
      <p:sp>
        <p:nvSpPr>
          <p:cNvPr id="13" name="Marcador de posición de imagen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to de contenido 3">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
        <p:nvSpPr>
          <p:cNvPr id="8" name="Marcador de posición de imagen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9" name="Marcador de posición de imagen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10" name="Forma libre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1" name="Forma libre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3" name="Forma libre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4" name="Forma libre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5" name="Forma libre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2" name="Título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9" name="Subtítulo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mparación izquierdo 1">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515834"/>
            <a:ext cx="5472000" cy="360000"/>
          </a:xfrm>
        </p:spPr>
        <p:txBody>
          <a:bodyPr rtlCol="0"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4" name="Marcador de contenido 2">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2023668"/>
            <a:ext cx="5472000" cy="4168332"/>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2" name="Marcador de comparación izquierdo 2">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6300000" y="1516359"/>
            <a:ext cx="5472000" cy="358775"/>
          </a:xfrm>
        </p:spPr>
        <p:txBody>
          <a:bodyPr rtlCol="0"/>
          <a:lstStyle>
            <a:lvl1pPr marL="0" indent="0">
              <a:buNone/>
              <a:defRPr sz="2400" b="1"/>
            </a:lvl1pPr>
          </a:lstStyle>
          <a:p>
            <a:pPr lvl="0" rtl="0"/>
            <a:r>
              <a:rPr lang="es-ES" noProof="0"/>
              <a:t>Editar estilos de texto del patrón</a:t>
            </a:r>
          </a:p>
        </p:txBody>
      </p:sp>
      <p:sp>
        <p:nvSpPr>
          <p:cNvPr id="8" name="Marcador de posición de texto 4">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6299887" y="2020359"/>
            <a:ext cx="5472113" cy="4170891"/>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ie de página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otografía grande">
    <p:spTree>
      <p:nvGrpSpPr>
        <p:cNvPr id="1" name=""/>
        <p:cNvGrpSpPr/>
        <p:nvPr/>
      </p:nvGrpSpPr>
      <p:grpSpPr>
        <a:xfrm>
          <a:off x="0" y="0"/>
          <a:ext cx="0" cy="0"/>
          <a:chOff x="0" y="0"/>
          <a:chExt cx="0" cy="0"/>
        </a:xfrm>
      </p:grpSpPr>
      <p:sp>
        <p:nvSpPr>
          <p:cNvPr id="7" name="Marcador de posición de imagen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2" name="Marcador de número de diapositiva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rtlCol="0"/>
          <a:lstStyle/>
          <a:p>
            <a:pPr rtl="0"/>
            <a:fld id="{19B51A1E-902D-48AF-9020-955120F399B6}" type="slidenum">
              <a:rPr lang="es-ES" noProof="0" smtClean="0"/>
              <a:pPr rtl="0"/>
              <a:t>‹Nº›</a:t>
            </a:fld>
            <a:endParaRPr lang="es-ES" noProof="0"/>
          </a:p>
        </p:txBody>
      </p:sp>
      <p:sp>
        <p:nvSpPr>
          <p:cNvPr id="6" name="Título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rtlCol="0" anchor="t"/>
          <a:lstStyle>
            <a:lvl1pPr algn="l">
              <a:lnSpc>
                <a:spcPct val="100000"/>
              </a:lnSpc>
              <a:defRPr sz="1800" b="0" spc="0">
                <a:solidFill>
                  <a:schemeClr val="bg1">
                    <a:lumMod val="95000"/>
                  </a:schemeClr>
                </a:solidFill>
                <a:latin typeface="+mn-lt"/>
              </a:defRPr>
            </a:lvl1pPr>
          </a:lstStyle>
          <a:p>
            <a:pPr rtl="0"/>
            <a:r>
              <a:rPr lang="es-ES" noProof="0"/>
              <a:t>Escriba la leyenda</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5" name="Rectángulo: Esquinas redondeadas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Rectángulo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5" name="Rectángulo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Marcador de título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pPr rtl="0"/>
            <a:r>
              <a:rPr lang="es-ES" noProof="0"/>
              <a:t>Haga clic para editar el título de la página</a:t>
            </a:r>
          </a:p>
        </p:txBody>
      </p:sp>
      <p:sp>
        <p:nvSpPr>
          <p:cNvPr id="3" name="Marcador de texto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pie de página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0" r:id="rId11"/>
    <p:sldLayoutId id="2147483652" r:id="rId12"/>
    <p:sldLayoutId id="2147483656" r:id="rId13"/>
    <p:sldLayoutId id="2147483657" r:id="rId14"/>
    <p:sldLayoutId id="2147483655" r:id="rId15"/>
  </p:sldLayoutIdLst>
  <p:hf hdr="0" ftr="0" dt="0"/>
  <p:txStyles>
    <p:titleStyle>
      <a:lvl1pPr algn="l" defTabSz="914400" rtl="0" eaLnBrk="1" latinLnBrk="0" hangingPunct="1">
        <a:lnSpc>
          <a:spcPct val="90000"/>
        </a:lnSpc>
        <a:spcBef>
          <a:spcPct val="0"/>
        </a:spcBef>
        <a:buNone/>
        <a:defRPr sz="28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21.sv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1.xml"/><Relationship Id="rId5" Type="http://schemas.openxmlformats.org/officeDocument/2006/relationships/image" Target="../media/image14.jpg"/><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Marcador de posición de imagen 6" descr="Imagen de la diapositiva">
            <a:extLst>
              <a:ext uri="{FF2B5EF4-FFF2-40B4-BE49-F238E27FC236}">
                <a16:creationId xmlns:a16="http://schemas.microsoft.com/office/drawing/2014/main" id="{FE5D908F-BAEF-2843-BC2F-691696E72E11}"/>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25" name="Cuadro de texto 24" descr="Énfasis de la diapositiva en el cuadro del título">
            <a:extLst>
              <a:ext uri="{FF2B5EF4-FFF2-40B4-BE49-F238E27FC236}">
                <a16:creationId xmlns:a16="http://schemas.microsoft.com/office/drawing/2014/main" id="{7EF238CB-AB58-4787-8F9C-A1C16929A2FA}"/>
              </a:ext>
              <a:ext uri="{C183D7F6-B498-43B3-948B-1728B52AA6E4}">
                <adec:decorative xmlns:adec="http://schemas.microsoft.com/office/drawing/2017/decorative" val="1"/>
              </a:ext>
            </a:extLst>
          </p:cNvPr>
          <p:cNvSpPr txBox="1">
            <a:spLocks/>
          </p:cNvSpPr>
          <p:nvPr/>
        </p:nvSpPr>
        <p:spPr>
          <a:xfrm flipH="1">
            <a:off x="-1" y="3914775"/>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es-ES"/>
          </a:p>
        </p:txBody>
      </p:sp>
      <p:sp>
        <p:nvSpPr>
          <p:cNvPr id="3" name="Título 2">
            <a:extLst>
              <a:ext uri="{FF2B5EF4-FFF2-40B4-BE49-F238E27FC236}">
                <a16:creationId xmlns:a16="http://schemas.microsoft.com/office/drawing/2014/main" id="{200B3D2B-613A-41BE-987D-E6A1324B456D}"/>
              </a:ext>
            </a:extLst>
          </p:cNvPr>
          <p:cNvSpPr>
            <a:spLocks noGrp="1"/>
          </p:cNvSpPr>
          <p:nvPr>
            <p:ph type="ctrTitle"/>
          </p:nvPr>
        </p:nvSpPr>
        <p:spPr>
          <a:xfrm>
            <a:off x="5971706" y="329608"/>
            <a:ext cx="5953416" cy="1669313"/>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rtlCol="0"/>
          <a:lstStyle/>
          <a:p>
            <a:pPr algn="ctr" rtl="0"/>
            <a:r>
              <a:rPr lang="es-ES" sz="3600" dirty="0"/>
              <a:t>EliteTeam</a:t>
            </a:r>
            <a:br>
              <a:rPr lang="es-ES" sz="3600" dirty="0"/>
            </a:br>
            <a:r>
              <a:rPr lang="es-ES" sz="3600" dirty="0"/>
              <a:t>Desarrollo de aplicaciones web</a:t>
            </a:r>
          </a:p>
        </p:txBody>
      </p:sp>
      <p:sp>
        <p:nvSpPr>
          <p:cNvPr id="4" name="Subtítulo 3">
            <a:extLst>
              <a:ext uri="{FF2B5EF4-FFF2-40B4-BE49-F238E27FC236}">
                <a16:creationId xmlns:a16="http://schemas.microsoft.com/office/drawing/2014/main" id="{4772945D-CA91-4CFE-8EB7-941C7618C994}"/>
              </a:ext>
            </a:extLst>
          </p:cNvPr>
          <p:cNvSpPr>
            <a:spLocks noGrp="1"/>
          </p:cNvSpPr>
          <p:nvPr>
            <p:ph type="subTitle" idx="1"/>
          </p:nvPr>
        </p:nvSpPr>
        <p:spPr>
          <a:xfrm>
            <a:off x="998327" y="3118986"/>
            <a:ext cx="4000500" cy="1623136"/>
          </a:xfrm>
          <a:solidFill>
            <a:schemeClr val="tx1">
              <a:lumMod val="65000"/>
              <a:lumOff val="35000"/>
            </a:schemeClr>
          </a:solidFill>
          <a:effectLst>
            <a:outerShdw blurRad="50800" dist="38100" dir="13500000" algn="br"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lstStyle/>
          <a:p>
            <a:pPr algn="ctr" rtl="0"/>
            <a:r>
              <a:rPr lang="es-ES" b="1" dirty="0">
                <a:solidFill>
                  <a:schemeClr val="bg1"/>
                </a:solidFill>
              </a:rPr>
              <a:t>INTEGRANTES</a:t>
            </a:r>
          </a:p>
          <a:p>
            <a:pPr algn="ctr" rtl="0"/>
            <a:r>
              <a:rPr lang="es-ES" dirty="0"/>
              <a:t>Alexis Estrada Chávez  15002142</a:t>
            </a:r>
          </a:p>
          <a:p>
            <a:pPr algn="ctr" rtl="0"/>
            <a:r>
              <a:rPr lang="es-ES" dirty="0"/>
              <a:t>Salvador Toral Naranjo 15002115</a:t>
            </a:r>
          </a:p>
          <a:p>
            <a:pPr algn="ctr" rtl="0"/>
            <a:r>
              <a:rPr lang="es-ES" dirty="0"/>
              <a:t>Noemi Castro </a:t>
            </a:r>
            <a:r>
              <a:rPr lang="es-ES" dirty="0" err="1"/>
              <a:t>Alvarez</a:t>
            </a:r>
            <a:r>
              <a:rPr lang="es-ES" dirty="0"/>
              <a:t>  16001948</a:t>
            </a:r>
          </a:p>
        </p:txBody>
      </p:sp>
      <p:sp>
        <p:nvSpPr>
          <p:cNvPr id="20" name="Triángulo isósceles 19" descr="Sombra de la diapositiva en el cuadro del título">
            <a:extLst>
              <a:ext uri="{FF2B5EF4-FFF2-40B4-BE49-F238E27FC236}">
                <a16:creationId xmlns:a16="http://schemas.microsoft.com/office/drawing/2014/main" id="{545D50A1-D634-4325-B06C-5450FDF7B818}"/>
              </a:ext>
              <a:ext uri="{C183D7F6-B498-43B3-948B-1728B52AA6E4}">
                <adec:decorative xmlns:adec="http://schemas.microsoft.com/office/drawing/2017/decorative" val="1"/>
              </a:ext>
            </a:extLst>
          </p:cNvPr>
          <p:cNvSpPr/>
          <p:nvPr/>
        </p:nvSpPr>
        <p:spPr>
          <a:xfrm rot="10800000" flipH="1">
            <a:off x="1000837" y="562927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5" name="CuadroTexto 4">
            <a:extLst>
              <a:ext uri="{FF2B5EF4-FFF2-40B4-BE49-F238E27FC236}">
                <a16:creationId xmlns:a16="http://schemas.microsoft.com/office/drawing/2014/main" id="{B21C89AD-0377-47E8-BD6F-ABACEF8DC02F}"/>
              </a:ext>
            </a:extLst>
          </p:cNvPr>
          <p:cNvSpPr txBox="1"/>
          <p:nvPr/>
        </p:nvSpPr>
        <p:spPr>
          <a:xfrm>
            <a:off x="4998827" y="5930384"/>
            <a:ext cx="1945758" cy="369332"/>
          </a:xfrm>
          <a:prstGeom prst="rect">
            <a:avLst/>
          </a:prstGeom>
          <a:solidFill>
            <a:schemeClr val="bg1">
              <a:lumMod val="95000"/>
            </a:schemeClr>
          </a:solidFill>
        </p:spPr>
        <p:txBody>
          <a:bodyPr wrap="square" rtlCol="0">
            <a:spAutoFit/>
          </a:bodyPr>
          <a:lstStyle/>
          <a:p>
            <a:pPr algn="ctr"/>
            <a:r>
              <a:rPr lang="es-MX" dirty="0"/>
              <a:t>12/06/2019</a:t>
            </a:r>
          </a:p>
        </p:txBody>
      </p:sp>
      <p:sp>
        <p:nvSpPr>
          <p:cNvPr id="9" name="Título 2">
            <a:extLst>
              <a:ext uri="{FF2B5EF4-FFF2-40B4-BE49-F238E27FC236}">
                <a16:creationId xmlns:a16="http://schemas.microsoft.com/office/drawing/2014/main" id="{C4546D14-2A65-4B8F-873F-F1426F773FA0}"/>
              </a:ext>
            </a:extLst>
          </p:cNvPr>
          <p:cNvSpPr txBox="1">
            <a:spLocks/>
          </p:cNvSpPr>
          <p:nvPr/>
        </p:nvSpPr>
        <p:spPr>
          <a:xfrm>
            <a:off x="9130213" y="5014912"/>
            <a:ext cx="3061787" cy="1164267"/>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vert="horz" lIns="180000" tIns="288000" rIns="180000" bIns="180000" rtlCol="0" anchor="t">
            <a:noAutofit/>
          </a:bodyPr>
          <a:lstStyle>
            <a:lvl1pPr algn="l" defTabSz="914400" rtl="0" eaLnBrk="1" latinLnBrk="0" hangingPunct="1">
              <a:lnSpc>
                <a:spcPts val="4300"/>
              </a:lnSpc>
              <a:spcBef>
                <a:spcPct val="0"/>
              </a:spcBef>
              <a:buNone/>
              <a:defRPr sz="4400" b="1" kern="1200" spc="-300">
                <a:solidFill>
                  <a:schemeClr val="bg1">
                    <a:lumMod val="95000"/>
                  </a:schemeClr>
                </a:solidFill>
                <a:latin typeface="+mj-lt"/>
                <a:ea typeface="+mj-ea"/>
                <a:cs typeface="+mj-cs"/>
              </a:defRPr>
            </a:lvl1pPr>
          </a:lstStyle>
          <a:p>
            <a:pPr algn="ctr"/>
            <a:r>
              <a:rPr lang="es-ES" sz="2000" dirty="0"/>
              <a:t>Profesor:  Rodolfo Martínez</a:t>
            </a:r>
          </a:p>
        </p:txBody>
      </p:sp>
    </p:spTree>
    <p:extLst>
      <p:ext uri="{BB962C8B-B14F-4D97-AF65-F5344CB8AC3E}">
        <p14:creationId xmlns:p14="http://schemas.microsoft.com/office/powerpoint/2010/main" val="389996169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ítulo 3">
            <a:extLst>
              <a:ext uri="{FF2B5EF4-FFF2-40B4-BE49-F238E27FC236}">
                <a16:creationId xmlns:a16="http://schemas.microsoft.com/office/drawing/2014/main" id="{7A0F154E-473A-4F21-B1E2-94FB02894DAC}"/>
              </a:ext>
            </a:extLst>
          </p:cNvPr>
          <p:cNvSpPr>
            <a:spLocks noGrp="1"/>
          </p:cNvSpPr>
          <p:nvPr>
            <p:ph type="subTitle" idx="1"/>
          </p:nvPr>
        </p:nvSpPr>
        <p:spPr/>
        <p:txBody>
          <a:bodyPr/>
          <a:lstStyle/>
          <a:p>
            <a:endParaRPr lang="es-MX"/>
          </a:p>
        </p:txBody>
      </p:sp>
      <p:sp>
        <p:nvSpPr>
          <p:cNvPr id="5" name="Título 1">
            <a:extLst>
              <a:ext uri="{FF2B5EF4-FFF2-40B4-BE49-F238E27FC236}">
                <a16:creationId xmlns:a16="http://schemas.microsoft.com/office/drawing/2014/main" id="{1B8B17E9-F7B5-4BD8-AE3C-CC3DC9BEFA15}"/>
              </a:ext>
            </a:extLst>
          </p:cNvPr>
          <p:cNvSpPr txBox="1">
            <a:spLocks/>
          </p:cNvSpPr>
          <p:nvPr/>
        </p:nvSpPr>
        <p:spPr>
          <a:xfrm>
            <a:off x="432000" y="432000"/>
            <a:ext cx="11340000" cy="432000"/>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vert="horz" lIns="180000" tIns="108000" rIns="180000" bIns="0" rtlCol="0" anchor="t">
            <a:noAutofit/>
          </a:bodyPr>
          <a:lstStyle>
            <a:lvl1pPr algn="l" defTabSz="914400" rtl="0" eaLnBrk="1" latinLnBrk="0" hangingPunct="1">
              <a:lnSpc>
                <a:spcPct val="100000"/>
              </a:lnSpc>
              <a:spcBef>
                <a:spcPct val="0"/>
              </a:spcBef>
              <a:buNone/>
              <a:defRPr sz="1800" b="0" kern="1200" spc="0">
                <a:solidFill>
                  <a:schemeClr val="bg1">
                    <a:lumMod val="95000"/>
                  </a:schemeClr>
                </a:solidFill>
                <a:latin typeface="+mn-lt"/>
                <a:ea typeface="+mj-ea"/>
                <a:cs typeface="+mj-cs"/>
              </a:defRPr>
            </a:lvl1pPr>
          </a:lstStyle>
          <a:p>
            <a:pPr algn="ctr"/>
            <a:r>
              <a:rPr lang="es-MX" b="1" dirty="0"/>
              <a:t>Análisis del diseño del sitio web</a:t>
            </a:r>
            <a:r>
              <a:rPr lang="es-MX" dirty="0"/>
              <a:t> </a:t>
            </a:r>
            <a:endParaRPr lang="es-ES" sz="3200" dirty="0"/>
          </a:p>
        </p:txBody>
      </p:sp>
      <p:sp>
        <p:nvSpPr>
          <p:cNvPr id="6" name="Rectángulo 5">
            <a:extLst>
              <a:ext uri="{FF2B5EF4-FFF2-40B4-BE49-F238E27FC236}">
                <a16:creationId xmlns:a16="http://schemas.microsoft.com/office/drawing/2014/main" id="{C306659C-12FC-492F-B7C2-9180D4C28FA6}"/>
              </a:ext>
            </a:extLst>
          </p:cNvPr>
          <p:cNvSpPr/>
          <p:nvPr/>
        </p:nvSpPr>
        <p:spPr>
          <a:xfrm>
            <a:off x="2059171" y="1327159"/>
            <a:ext cx="8073657" cy="1231106"/>
          </a:xfrm>
          <a:prstGeom prst="rect">
            <a:avLst/>
          </a:prstGeom>
        </p:spPr>
        <p:txBody>
          <a:bodyPr wrap="square">
            <a:spAutoFit/>
          </a:bodyPr>
          <a:lstStyle/>
          <a:p>
            <a:pPr marL="1076325" lvl="4" indent="0" algn="ctr">
              <a:buNone/>
            </a:pPr>
            <a:r>
              <a:rPr lang="es-MX" sz="2000" b="1" dirty="0"/>
              <a:t>Aplicaciones</a:t>
            </a:r>
          </a:p>
          <a:p>
            <a:pPr marL="1076325" lvl="4" indent="0">
              <a:buNone/>
            </a:pPr>
            <a:r>
              <a:rPr lang="es-MX" dirty="0"/>
              <a:t>El sitio web cuenta con los apartados de comentarios y contáctenos para ponernos en contacto con ellos. en donde también puedes hacer la reservación. </a:t>
            </a:r>
          </a:p>
        </p:txBody>
      </p:sp>
      <p:pic>
        <p:nvPicPr>
          <p:cNvPr id="7" name="Imagen 6">
            <a:extLst>
              <a:ext uri="{FF2B5EF4-FFF2-40B4-BE49-F238E27FC236}">
                <a16:creationId xmlns:a16="http://schemas.microsoft.com/office/drawing/2014/main" id="{2D74F574-B8F4-4724-9822-EDB9DD981C7C}"/>
              </a:ext>
            </a:extLst>
          </p:cNvPr>
          <p:cNvPicPr>
            <a:picLocks noChangeAspect="1"/>
          </p:cNvPicPr>
          <p:nvPr/>
        </p:nvPicPr>
        <p:blipFill rotWithShape="1">
          <a:blip r:embed="rId2"/>
          <a:srcRect t="4496" b="4806"/>
          <a:stretch/>
        </p:blipFill>
        <p:spPr>
          <a:xfrm>
            <a:off x="0" y="2650598"/>
            <a:ext cx="12192000" cy="3877793"/>
          </a:xfrm>
          <a:prstGeom prst="rect">
            <a:avLst/>
          </a:prstGeom>
        </p:spPr>
      </p:pic>
    </p:spTree>
    <p:extLst>
      <p:ext uri="{BB962C8B-B14F-4D97-AF65-F5344CB8AC3E}">
        <p14:creationId xmlns:p14="http://schemas.microsoft.com/office/powerpoint/2010/main" val="74268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ítulo 3">
            <a:extLst>
              <a:ext uri="{FF2B5EF4-FFF2-40B4-BE49-F238E27FC236}">
                <a16:creationId xmlns:a16="http://schemas.microsoft.com/office/drawing/2014/main" id="{536B1337-4336-4D3E-ACD2-014FBEFD7A98}"/>
              </a:ext>
            </a:extLst>
          </p:cNvPr>
          <p:cNvSpPr>
            <a:spLocks noGrp="1"/>
          </p:cNvSpPr>
          <p:nvPr>
            <p:ph type="subTitle" idx="1"/>
          </p:nvPr>
        </p:nvSpPr>
        <p:spPr/>
        <p:txBody>
          <a:bodyPr/>
          <a:lstStyle/>
          <a:p>
            <a:endParaRPr lang="es-MX"/>
          </a:p>
        </p:txBody>
      </p:sp>
      <p:sp>
        <p:nvSpPr>
          <p:cNvPr id="5" name="Título 1">
            <a:extLst>
              <a:ext uri="{FF2B5EF4-FFF2-40B4-BE49-F238E27FC236}">
                <a16:creationId xmlns:a16="http://schemas.microsoft.com/office/drawing/2014/main" id="{68B5E6E0-25DC-4AF8-89A7-D703CE6467F3}"/>
              </a:ext>
            </a:extLst>
          </p:cNvPr>
          <p:cNvSpPr txBox="1">
            <a:spLocks/>
          </p:cNvSpPr>
          <p:nvPr/>
        </p:nvSpPr>
        <p:spPr>
          <a:xfrm>
            <a:off x="426000" y="177601"/>
            <a:ext cx="11340000" cy="432000"/>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vert="horz" lIns="180000" tIns="108000" rIns="180000" bIns="0" rtlCol="0" anchor="t">
            <a:noAutofit/>
          </a:bodyPr>
          <a:lstStyle>
            <a:lvl1pPr algn="l" defTabSz="914400" rtl="0" eaLnBrk="1" latinLnBrk="0" hangingPunct="1">
              <a:lnSpc>
                <a:spcPct val="100000"/>
              </a:lnSpc>
              <a:spcBef>
                <a:spcPct val="0"/>
              </a:spcBef>
              <a:buNone/>
              <a:defRPr sz="1800" b="0" kern="1200" spc="0">
                <a:solidFill>
                  <a:schemeClr val="bg1">
                    <a:lumMod val="95000"/>
                  </a:schemeClr>
                </a:solidFill>
                <a:latin typeface="+mn-lt"/>
                <a:ea typeface="+mj-ea"/>
                <a:cs typeface="+mj-cs"/>
              </a:defRPr>
            </a:lvl1pPr>
          </a:lstStyle>
          <a:p>
            <a:pPr algn="ctr"/>
            <a:r>
              <a:rPr lang="es-MX" b="1" dirty="0"/>
              <a:t>Análisis del diseño del sitio web</a:t>
            </a:r>
            <a:r>
              <a:rPr lang="es-MX" dirty="0"/>
              <a:t> </a:t>
            </a:r>
            <a:endParaRPr lang="es-ES" sz="3200" dirty="0"/>
          </a:p>
        </p:txBody>
      </p:sp>
      <p:sp>
        <p:nvSpPr>
          <p:cNvPr id="6" name="Rectángulo 5">
            <a:extLst>
              <a:ext uri="{FF2B5EF4-FFF2-40B4-BE49-F238E27FC236}">
                <a16:creationId xmlns:a16="http://schemas.microsoft.com/office/drawing/2014/main" id="{2CF803E1-4B13-4F8D-A482-2FF5D25CA582}"/>
              </a:ext>
            </a:extLst>
          </p:cNvPr>
          <p:cNvSpPr/>
          <p:nvPr/>
        </p:nvSpPr>
        <p:spPr>
          <a:xfrm>
            <a:off x="2059171" y="1327159"/>
            <a:ext cx="8073657" cy="1323439"/>
          </a:xfrm>
          <a:prstGeom prst="rect">
            <a:avLst/>
          </a:prstGeom>
        </p:spPr>
        <p:txBody>
          <a:bodyPr wrap="square">
            <a:spAutoFit/>
          </a:bodyPr>
          <a:lstStyle/>
          <a:p>
            <a:pPr marL="1076325" lvl="4" indent="0" algn="ctr">
              <a:buNone/>
            </a:pPr>
            <a:r>
              <a:rPr lang="es-MX" sz="2000" b="1" dirty="0"/>
              <a:t>Gráficos y animaciones</a:t>
            </a:r>
          </a:p>
          <a:p>
            <a:pPr marL="1076325" lvl="4" indent="0">
              <a:buNone/>
            </a:pPr>
            <a:r>
              <a:rPr lang="es-MX" sz="2000" dirty="0"/>
              <a:t>Cuenta con diferentes imágenes del hotel así como una galería visual.  Donde hay fotos del hotel, sus salones,  habitaciones, restaurante y bar y sus servicios.</a:t>
            </a:r>
          </a:p>
        </p:txBody>
      </p:sp>
      <p:pic>
        <p:nvPicPr>
          <p:cNvPr id="7" name="Imagen 6">
            <a:extLst>
              <a:ext uri="{FF2B5EF4-FFF2-40B4-BE49-F238E27FC236}">
                <a16:creationId xmlns:a16="http://schemas.microsoft.com/office/drawing/2014/main" id="{F2F03492-D53E-4EB4-BC94-AE9A4FD43B7E}"/>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2650598"/>
            <a:ext cx="12192000" cy="3867160"/>
          </a:xfrm>
          <a:prstGeom prst="rect">
            <a:avLst/>
          </a:prstGeom>
        </p:spPr>
      </p:pic>
    </p:spTree>
    <p:extLst>
      <p:ext uri="{BB962C8B-B14F-4D97-AF65-F5344CB8AC3E}">
        <p14:creationId xmlns:p14="http://schemas.microsoft.com/office/powerpoint/2010/main" val="1992759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id="{4FA42746-9ED5-451B-90DD-65307E97878B}"/>
              </a:ext>
            </a:extLst>
          </p:cNvPr>
          <p:cNvSpPr>
            <a:spLocks noGrp="1"/>
          </p:cNvSpPr>
          <p:nvPr>
            <p:ph type="sldNum" sz="quarter" idx="15"/>
          </p:nvPr>
        </p:nvSpPr>
        <p:spPr/>
        <p:txBody>
          <a:bodyPr/>
          <a:lstStyle/>
          <a:p>
            <a:pPr rtl="0"/>
            <a:fld id="{19B51A1E-902D-48AF-9020-955120F399B6}" type="slidenum">
              <a:rPr lang="es-ES" noProof="0" smtClean="0"/>
              <a:pPr rtl="0"/>
              <a:t>12</a:t>
            </a:fld>
            <a:endParaRPr lang="es-ES" noProof="0"/>
          </a:p>
        </p:txBody>
      </p:sp>
      <p:sp>
        <p:nvSpPr>
          <p:cNvPr id="4" name="Título 3">
            <a:extLst>
              <a:ext uri="{FF2B5EF4-FFF2-40B4-BE49-F238E27FC236}">
                <a16:creationId xmlns:a16="http://schemas.microsoft.com/office/drawing/2014/main" id="{B0D9EF5A-FCDE-4092-AA19-E782C9755A1B}"/>
              </a:ext>
            </a:extLst>
          </p:cNvPr>
          <p:cNvSpPr>
            <a:spLocks noGrp="1"/>
          </p:cNvSpPr>
          <p:nvPr>
            <p:ph type="ctrTitle"/>
          </p:nvPr>
        </p:nvSpPr>
        <p:spPr>
          <a:xfrm>
            <a:off x="4322836" y="207373"/>
            <a:ext cx="4459766" cy="539345"/>
          </a:xfrm>
        </p:spPr>
        <p:txBody>
          <a:bodyPr/>
          <a:lstStyle/>
          <a:p>
            <a:pPr algn="ctr"/>
            <a:r>
              <a:rPr lang="es-MX" sz="2000" dirty="0"/>
              <a:t>Conclusión</a:t>
            </a:r>
          </a:p>
        </p:txBody>
      </p:sp>
      <p:sp>
        <p:nvSpPr>
          <p:cNvPr id="5" name="Rectángulo 4">
            <a:extLst>
              <a:ext uri="{FF2B5EF4-FFF2-40B4-BE49-F238E27FC236}">
                <a16:creationId xmlns:a16="http://schemas.microsoft.com/office/drawing/2014/main" id="{DD5C240B-F998-485D-842E-9C97C936BE21}"/>
              </a:ext>
            </a:extLst>
          </p:cNvPr>
          <p:cNvSpPr/>
          <p:nvPr/>
        </p:nvSpPr>
        <p:spPr>
          <a:xfrm>
            <a:off x="2059171" y="1327159"/>
            <a:ext cx="8073657" cy="369332"/>
          </a:xfrm>
          <a:prstGeom prst="rect">
            <a:avLst/>
          </a:prstGeom>
        </p:spPr>
        <p:txBody>
          <a:bodyPr wrap="square">
            <a:spAutoFit/>
          </a:bodyPr>
          <a:lstStyle/>
          <a:p>
            <a:pPr marL="1076325" lvl="4" indent="0" algn="ctr">
              <a:buNone/>
            </a:pPr>
            <a:endParaRPr lang="es-MX" dirty="0"/>
          </a:p>
        </p:txBody>
      </p:sp>
      <p:sp>
        <p:nvSpPr>
          <p:cNvPr id="6" name="Rectángulo 5">
            <a:extLst>
              <a:ext uri="{FF2B5EF4-FFF2-40B4-BE49-F238E27FC236}">
                <a16:creationId xmlns:a16="http://schemas.microsoft.com/office/drawing/2014/main" id="{2AFD39E5-DCEE-4783-8818-FC7D069EDEE8}"/>
              </a:ext>
            </a:extLst>
          </p:cNvPr>
          <p:cNvSpPr/>
          <p:nvPr/>
        </p:nvSpPr>
        <p:spPr>
          <a:xfrm>
            <a:off x="-435934" y="1729146"/>
            <a:ext cx="5709684" cy="2031325"/>
          </a:xfrm>
          <a:prstGeom prst="rect">
            <a:avLst/>
          </a:prstGeom>
        </p:spPr>
        <p:txBody>
          <a:bodyPr wrap="square">
            <a:spAutoFit/>
          </a:bodyPr>
          <a:lstStyle/>
          <a:p>
            <a:pPr marL="1076325" lvl="4" indent="0">
              <a:buNone/>
            </a:pPr>
            <a:r>
              <a:rPr lang="es-MX" dirty="0"/>
              <a:t>La empresa investigado en este caso Hotel Royal Pedregal encontramos varios aspectos que nos llamarón mucho la atención, uno de ellos fue que tiene aplicación en play store y app store, su buen diseño y elegantes colores y por último que tiene la opción de cambiar de lenguaje de español a ingles. </a:t>
            </a:r>
          </a:p>
        </p:txBody>
      </p:sp>
      <p:pic>
        <p:nvPicPr>
          <p:cNvPr id="8" name="Imagen 7">
            <a:extLst>
              <a:ext uri="{FF2B5EF4-FFF2-40B4-BE49-F238E27FC236}">
                <a16:creationId xmlns:a16="http://schemas.microsoft.com/office/drawing/2014/main" id="{977BC747-93E7-4BB6-B568-B6F6CC780A78}"/>
              </a:ext>
            </a:extLst>
          </p:cNvPr>
          <p:cNvPicPr>
            <a:picLocks noChangeAspect="1"/>
          </p:cNvPicPr>
          <p:nvPr/>
        </p:nvPicPr>
        <p:blipFill>
          <a:blip r:embed="rId2"/>
          <a:stretch>
            <a:fillRect/>
          </a:stretch>
        </p:blipFill>
        <p:spPr>
          <a:xfrm>
            <a:off x="350874" y="3733800"/>
            <a:ext cx="3048000" cy="3048000"/>
          </a:xfrm>
          <a:prstGeom prst="rect">
            <a:avLst/>
          </a:prstGeom>
          <a:ln>
            <a:noFill/>
          </a:ln>
          <a:effectLst>
            <a:softEdge rad="112500"/>
          </a:effectLst>
        </p:spPr>
      </p:pic>
      <p:pic>
        <p:nvPicPr>
          <p:cNvPr id="10" name="Imagen 9">
            <a:extLst>
              <a:ext uri="{FF2B5EF4-FFF2-40B4-BE49-F238E27FC236}">
                <a16:creationId xmlns:a16="http://schemas.microsoft.com/office/drawing/2014/main" id="{292B00BF-9F43-49F6-A86B-27E378377BC7}"/>
              </a:ext>
            </a:extLst>
          </p:cNvPr>
          <p:cNvPicPr>
            <a:picLocks noChangeAspect="1"/>
          </p:cNvPicPr>
          <p:nvPr/>
        </p:nvPicPr>
        <p:blipFill>
          <a:blip r:embed="rId3"/>
          <a:stretch>
            <a:fillRect/>
          </a:stretch>
        </p:blipFill>
        <p:spPr>
          <a:xfrm>
            <a:off x="8175994" y="3793127"/>
            <a:ext cx="2857500" cy="28575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1" name="CuadroTexto 10">
            <a:extLst>
              <a:ext uri="{FF2B5EF4-FFF2-40B4-BE49-F238E27FC236}">
                <a16:creationId xmlns:a16="http://schemas.microsoft.com/office/drawing/2014/main" id="{F39E696A-D25A-4899-95BC-634E6177C779}"/>
              </a:ext>
            </a:extLst>
          </p:cNvPr>
          <p:cNvSpPr txBox="1"/>
          <p:nvPr/>
        </p:nvSpPr>
        <p:spPr>
          <a:xfrm>
            <a:off x="6613451" y="1511825"/>
            <a:ext cx="5068131" cy="2585323"/>
          </a:xfrm>
          <a:prstGeom prst="rect">
            <a:avLst/>
          </a:prstGeom>
          <a:noFill/>
        </p:spPr>
        <p:txBody>
          <a:bodyPr wrap="square" rtlCol="0">
            <a:spAutoFit/>
          </a:bodyPr>
          <a:lstStyle/>
          <a:p>
            <a:r>
              <a:rPr lang="es-MX" dirty="0"/>
              <a:t>Aunque también tiene aspectos que no nos agradaron tanto como el hecho de que no tiene su apartado de nosotros, su navegación  puede ser un poco enredosa también para usuarios con poco conocimiento en tics, y  para ver las tarifas forzosamente tenemos que poner los datos de los días que queremos estar en el hotel para que nos muestre esa pantalla.</a:t>
            </a:r>
          </a:p>
          <a:p>
            <a:endParaRPr lang="es-MX" dirty="0"/>
          </a:p>
        </p:txBody>
      </p:sp>
    </p:spTree>
    <p:extLst>
      <p:ext uri="{BB962C8B-B14F-4D97-AF65-F5344CB8AC3E}">
        <p14:creationId xmlns:p14="http://schemas.microsoft.com/office/powerpoint/2010/main" val="325403739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id="{90E7AA3A-F8C3-47F0-8432-1D0F75C56E78}"/>
              </a:ext>
            </a:extLst>
          </p:cNvPr>
          <p:cNvSpPr>
            <a:spLocks noGrp="1"/>
          </p:cNvSpPr>
          <p:nvPr>
            <p:ph type="sldNum" sz="quarter" idx="15"/>
          </p:nvPr>
        </p:nvSpPr>
        <p:spPr/>
        <p:txBody>
          <a:bodyPr/>
          <a:lstStyle/>
          <a:p>
            <a:pPr rtl="0"/>
            <a:fld id="{19B51A1E-902D-48AF-9020-955120F399B6}" type="slidenum">
              <a:rPr lang="es-ES" noProof="0" smtClean="0"/>
              <a:pPr rtl="0"/>
              <a:t>13</a:t>
            </a:fld>
            <a:endParaRPr lang="es-ES" noProof="0"/>
          </a:p>
        </p:txBody>
      </p:sp>
      <p:sp>
        <p:nvSpPr>
          <p:cNvPr id="4" name="Título 3">
            <a:extLst>
              <a:ext uri="{FF2B5EF4-FFF2-40B4-BE49-F238E27FC236}">
                <a16:creationId xmlns:a16="http://schemas.microsoft.com/office/drawing/2014/main" id="{CC0112BD-CE28-42C3-9FAF-3882A1D47746}"/>
              </a:ext>
            </a:extLst>
          </p:cNvPr>
          <p:cNvSpPr>
            <a:spLocks noGrp="1"/>
          </p:cNvSpPr>
          <p:nvPr>
            <p:ph type="ctrTitle"/>
          </p:nvPr>
        </p:nvSpPr>
        <p:spPr>
          <a:xfrm>
            <a:off x="3525394" y="451922"/>
            <a:ext cx="4459766" cy="539345"/>
          </a:xfrm>
        </p:spPr>
        <p:txBody>
          <a:bodyPr/>
          <a:lstStyle/>
          <a:p>
            <a:pPr algn="ctr"/>
            <a:r>
              <a:rPr lang="es-MX" dirty="0"/>
              <a:t>Referencias</a:t>
            </a:r>
          </a:p>
        </p:txBody>
      </p:sp>
      <p:sp>
        <p:nvSpPr>
          <p:cNvPr id="5" name="CuadroTexto 4">
            <a:extLst>
              <a:ext uri="{FF2B5EF4-FFF2-40B4-BE49-F238E27FC236}">
                <a16:creationId xmlns:a16="http://schemas.microsoft.com/office/drawing/2014/main" id="{72E3CAD4-6891-4279-864B-748C5208E54A}"/>
              </a:ext>
            </a:extLst>
          </p:cNvPr>
          <p:cNvSpPr txBox="1"/>
          <p:nvPr/>
        </p:nvSpPr>
        <p:spPr>
          <a:xfrm>
            <a:off x="1286540" y="1674674"/>
            <a:ext cx="8484782" cy="3139321"/>
          </a:xfrm>
          <a:prstGeom prst="rect">
            <a:avLst/>
          </a:prstGeom>
          <a:noFill/>
        </p:spPr>
        <p:txBody>
          <a:bodyPr wrap="square" rtlCol="0">
            <a:spAutoFit/>
          </a:bodyPr>
          <a:lstStyle/>
          <a:p>
            <a:r>
              <a:rPr lang="es-ES" dirty="0" err="1"/>
              <a:t>Yabiku</a:t>
            </a:r>
            <a:r>
              <a:rPr lang="es-ES" dirty="0"/>
              <a:t>, O. (19 de 10 de 2010). </a:t>
            </a:r>
            <a:r>
              <a:rPr lang="es-ES" i="1" dirty="0"/>
              <a:t>Tipos de comercio electrónico.</a:t>
            </a:r>
            <a:r>
              <a:rPr lang="es-ES" dirty="0"/>
              <a:t> Obtenido de https://www.vexsoluciones.com/ecommerce/tipos-de-comercio-electronico/</a:t>
            </a:r>
          </a:p>
          <a:p>
            <a:endParaRPr lang="es-ES" dirty="0"/>
          </a:p>
          <a:p>
            <a:r>
              <a:rPr lang="es-ES" dirty="0"/>
              <a:t>Hotel, I. P. (01 de 06 de 2018). </a:t>
            </a:r>
            <a:r>
              <a:rPr lang="es-ES" i="1" dirty="0"/>
              <a:t>Galería | Fotos de Hotel Royal Pedregal | Hotel en Perisur, D.F.</a:t>
            </a:r>
            <a:r>
              <a:rPr lang="es-ES" dirty="0"/>
              <a:t> Obtenido de https://www.hotelesroyal.com.mx/galeria-fotografica</a:t>
            </a:r>
          </a:p>
          <a:p>
            <a:endParaRPr lang="es-ES" dirty="0"/>
          </a:p>
          <a:p>
            <a:endParaRPr lang="es-MX" dirty="0"/>
          </a:p>
          <a:p>
            <a:r>
              <a:rPr lang="es-ES" dirty="0"/>
              <a:t>Trigueros, R. (22 de 03 de 2017). </a:t>
            </a:r>
            <a:r>
              <a:rPr lang="es-ES" i="1" dirty="0"/>
              <a:t>4 Claves para una correcta navegación web | Usabilidad Online.</a:t>
            </a:r>
            <a:r>
              <a:rPr lang="es-ES" dirty="0"/>
              <a:t> Obtenido de https://www.mlgdiseno.es/tendencias-diseno-web-esta-primavera/</a:t>
            </a:r>
            <a:endParaRPr lang="es-MX" dirty="0"/>
          </a:p>
          <a:p>
            <a:endParaRPr lang="es-MX" dirty="0"/>
          </a:p>
          <a:p>
            <a:endParaRPr lang="es-MX" dirty="0"/>
          </a:p>
        </p:txBody>
      </p:sp>
    </p:spTree>
    <p:extLst>
      <p:ext uri="{BB962C8B-B14F-4D97-AF65-F5344CB8AC3E}">
        <p14:creationId xmlns:p14="http://schemas.microsoft.com/office/powerpoint/2010/main" val="669674979"/>
      </p:ext>
    </p:extLst>
  </p:cSld>
  <p:clrMapOvr>
    <a:masterClrMapping/>
  </p:clrMapOvr>
  <p:transition spd="slow">
    <p:randomBar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Marcador de posición de imagen 11" descr="Marcador de posición de imagen">
            <a:extLst>
              <a:ext uri="{FF2B5EF4-FFF2-40B4-BE49-F238E27FC236}">
                <a16:creationId xmlns:a16="http://schemas.microsoft.com/office/drawing/2014/main" id="{C4330FBA-FEA8-B941-8864-B3DEDDE80404}"/>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a:xfrm>
            <a:off x="1" y="0"/>
            <a:ext cx="10655455" cy="6858000"/>
          </a:xfrm>
        </p:spPr>
      </p:pic>
      <p:sp>
        <p:nvSpPr>
          <p:cNvPr id="38" name="Cuadro de texto 37" descr="Énfasis en el bloque del título">
            <a:extLst>
              <a:ext uri="{FF2B5EF4-FFF2-40B4-BE49-F238E27FC236}">
                <a16:creationId xmlns:a16="http://schemas.microsoft.com/office/drawing/2014/main" id="{B231FB9C-F234-41D0-A4CE-8C29A5F2F553}"/>
              </a:ext>
              <a:ext uri="{C183D7F6-B498-43B3-948B-1728B52AA6E4}">
                <adec:decorative xmlns:adec="http://schemas.microsoft.com/office/drawing/2017/decorative" val="1"/>
              </a:ext>
            </a:extLst>
          </p:cNvPr>
          <p:cNvSpPr txBox="1">
            <a:spLocks/>
          </p:cNvSpPr>
          <p:nvPr/>
        </p:nvSpPr>
        <p:spPr>
          <a:xfrm>
            <a:off x="11354303" y="3842399"/>
            <a:ext cx="846997" cy="2200275"/>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es-ES"/>
          </a:p>
        </p:txBody>
      </p:sp>
      <p:sp>
        <p:nvSpPr>
          <p:cNvPr id="35" name="Triángulo isósceles 34" descr="Sombra en el bloque del título">
            <a:extLst>
              <a:ext uri="{FF2B5EF4-FFF2-40B4-BE49-F238E27FC236}">
                <a16:creationId xmlns:a16="http://schemas.microsoft.com/office/drawing/2014/main" id="{FE193317-B8BD-46CA-B0A6-8A7511B086D9}"/>
              </a:ext>
              <a:ext uri="{C183D7F6-B498-43B3-948B-1728B52AA6E4}">
                <adec:decorative xmlns:adec="http://schemas.microsoft.com/office/drawing/2017/decorative" val="1"/>
              </a:ext>
            </a:extLst>
          </p:cNvPr>
          <p:cNvSpPr/>
          <p:nvPr/>
        </p:nvSpPr>
        <p:spPr>
          <a:xfrm rot="10800000">
            <a:off x="11359065" y="5556894"/>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2" name="Forma libre 5" descr="Bloque de énfasis sólido">
            <a:extLst>
              <a:ext uri="{FF2B5EF4-FFF2-40B4-BE49-F238E27FC236}">
                <a16:creationId xmlns:a16="http://schemas.microsoft.com/office/drawing/2014/main" id="{85E0D4E1-E389-4671-B0E7-165A10A05425}"/>
              </a:ext>
              <a:ext uri="{C183D7F6-B498-43B3-948B-1728B52AA6E4}">
                <adec:decorative xmlns:adec="http://schemas.microsoft.com/office/drawing/2017/decorative" val="1"/>
              </a:ext>
            </a:extLst>
          </p:cNvPr>
          <p:cNvSpPr>
            <a:spLocks noChangeAspect="1"/>
          </p:cNvSpPr>
          <p:nvPr/>
        </p:nvSpPr>
        <p:spPr bwMode="auto">
          <a:xfrm>
            <a:off x="4257349" y="2355010"/>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33" name="Forma libre 5" descr="Bloque de énfasis sin relleno">
            <a:extLst>
              <a:ext uri="{FF2B5EF4-FFF2-40B4-BE49-F238E27FC236}">
                <a16:creationId xmlns:a16="http://schemas.microsoft.com/office/drawing/2014/main" id="{8186FEAF-6E1E-4258-94C3-5C589D4B5ADE}"/>
              </a:ext>
              <a:ext uri="{C183D7F6-B498-43B3-948B-1728B52AA6E4}">
                <adec:decorative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20" name="Título 19">
            <a:extLst>
              <a:ext uri="{FF2B5EF4-FFF2-40B4-BE49-F238E27FC236}">
                <a16:creationId xmlns:a16="http://schemas.microsoft.com/office/drawing/2014/main" id="{7C11A64B-7EA5-442C-8405-73273A5331D1}"/>
              </a:ext>
            </a:extLst>
          </p:cNvPr>
          <p:cNvSpPr>
            <a:spLocks noGrp="1"/>
          </p:cNvSpPr>
          <p:nvPr>
            <p:ph type="ctrTitle"/>
          </p:nvPr>
        </p:nvSpPr>
        <p:spPr>
          <a:xfrm>
            <a:off x="7425292" y="2849880"/>
            <a:ext cx="4536335" cy="2705116"/>
          </a:xfrm>
        </p:spPr>
        <p:txBody>
          <a:bodyPr rtlCol="0"/>
          <a:lstStyle/>
          <a:p>
            <a:pPr rtl="0"/>
            <a:r>
              <a:rPr lang="es-ES" dirty="0"/>
              <a:t>Gracias</a:t>
            </a:r>
          </a:p>
        </p:txBody>
      </p:sp>
      <p:pic>
        <p:nvPicPr>
          <p:cNvPr id="8" name="Gráfico 7" descr="Usuario" title="Icono del nombre del moderador">
            <a:extLst>
              <a:ext uri="{FF2B5EF4-FFF2-40B4-BE49-F238E27FC236}">
                <a16:creationId xmlns:a16="http://schemas.microsoft.com/office/drawing/2014/main" id="{111541C4-DB03-4E53-994D-499C7D73C4DF}"/>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594039" y="3789119"/>
            <a:ext cx="218900" cy="218900"/>
          </a:xfrm>
          <a:prstGeom prst="rect">
            <a:avLst/>
          </a:prstGeom>
        </p:spPr>
      </p:pic>
      <p:sp>
        <p:nvSpPr>
          <p:cNvPr id="4" name="Marcador de texto 3">
            <a:extLst>
              <a:ext uri="{FF2B5EF4-FFF2-40B4-BE49-F238E27FC236}">
                <a16:creationId xmlns:a16="http://schemas.microsoft.com/office/drawing/2014/main" id="{60828E04-9C2A-4859-8050-C2DF67A249CB}"/>
              </a:ext>
            </a:extLst>
          </p:cNvPr>
          <p:cNvSpPr>
            <a:spLocks noGrp="1"/>
          </p:cNvSpPr>
          <p:nvPr>
            <p:ph type="body" sz="quarter" idx="15"/>
          </p:nvPr>
        </p:nvSpPr>
        <p:spPr>
          <a:xfrm>
            <a:off x="7946743" y="3798254"/>
            <a:ext cx="4166451" cy="288000"/>
          </a:xfrm>
        </p:spPr>
        <p:txBody>
          <a:bodyPr rtlCol="0"/>
          <a:lstStyle/>
          <a:p>
            <a:pPr rtl="0"/>
            <a:r>
              <a:rPr lang="es-ES" sz="1800" dirty="0"/>
              <a:t>Alexis Estrada Chávez </a:t>
            </a:r>
          </a:p>
          <a:p>
            <a:pPr rtl="0"/>
            <a:r>
              <a:rPr lang="es-ES" sz="1800" dirty="0"/>
              <a:t>Salvador Toral Naranjo </a:t>
            </a:r>
          </a:p>
          <a:p>
            <a:pPr rtl="0"/>
            <a:r>
              <a:rPr lang="es-ES" sz="1800" dirty="0"/>
              <a:t>Noemi Castro </a:t>
            </a:r>
            <a:r>
              <a:rPr lang="es-ES" sz="1800" dirty="0" err="1"/>
              <a:t>Alvarez</a:t>
            </a:r>
            <a:endParaRPr lang="es-ES" sz="1800" dirty="0"/>
          </a:p>
        </p:txBody>
      </p:sp>
      <p:pic>
        <p:nvPicPr>
          <p:cNvPr id="10" name="Gráfico 9" descr="Usuario" title="Icono del nombre del moderador">
            <a:extLst>
              <a:ext uri="{FF2B5EF4-FFF2-40B4-BE49-F238E27FC236}">
                <a16:creationId xmlns:a16="http://schemas.microsoft.com/office/drawing/2014/main" id="{F153F8B8-9493-4ED2-98A9-7D0876D48205}"/>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606270" y="4139052"/>
            <a:ext cx="218900" cy="218900"/>
          </a:xfrm>
          <a:prstGeom prst="rect">
            <a:avLst/>
          </a:prstGeom>
        </p:spPr>
      </p:pic>
      <p:pic>
        <p:nvPicPr>
          <p:cNvPr id="11" name="Gráfico 10" descr="Usuario" title="Icono del nombre del moderador">
            <a:extLst>
              <a:ext uri="{FF2B5EF4-FFF2-40B4-BE49-F238E27FC236}">
                <a16:creationId xmlns:a16="http://schemas.microsoft.com/office/drawing/2014/main" id="{7B6223A0-0960-4F5D-89A7-9065522FDBD2}"/>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606270" y="4563355"/>
            <a:ext cx="218900" cy="218900"/>
          </a:xfrm>
          <a:prstGeom prst="rect">
            <a:avLst/>
          </a:prstGeom>
        </p:spPr>
      </p:pic>
    </p:spTree>
    <p:extLst>
      <p:ext uri="{BB962C8B-B14F-4D97-AF65-F5344CB8AC3E}">
        <p14:creationId xmlns:p14="http://schemas.microsoft.com/office/powerpoint/2010/main" val="4153678306"/>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arcador de posición de imagen 7" descr="Imagen de la diapositiva divisoria">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3" cstate="screen">
            <a:extLst>
              <a:ext uri="{28A0092B-C50C-407E-A947-70E740481C1C}">
                <a14:useLocalDpi xmlns:a14="http://schemas.microsoft.com/office/drawing/2010/main"/>
              </a:ext>
            </a:extLst>
          </a:blip>
          <a:srcRect/>
          <a:stretch>
            <a:fillRect/>
          </a:stretch>
        </p:blipFill>
        <p:spPr/>
      </p:pic>
      <p:sp>
        <p:nvSpPr>
          <p:cNvPr id="24" name="Cuadro de texto 23" descr="Elemento de énfasis en el cuadro del título">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es-ES"/>
          </a:p>
        </p:txBody>
      </p:sp>
      <p:sp>
        <p:nvSpPr>
          <p:cNvPr id="18" name="Triángulo isósceles 17" descr="Sombra en el cuadro del título">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 name="Título 2">
            <a:extLst>
              <a:ext uri="{FF2B5EF4-FFF2-40B4-BE49-F238E27FC236}">
                <a16:creationId xmlns:a16="http://schemas.microsoft.com/office/drawing/2014/main" id="{200B3D2B-613A-41BE-987D-E6A1324B456D}"/>
              </a:ext>
            </a:extLst>
          </p:cNvPr>
          <p:cNvSpPr>
            <a:spLocks noGrp="1"/>
          </p:cNvSpPr>
          <p:nvPr>
            <p:ph type="ctrTitle"/>
          </p:nvPr>
        </p:nvSpPr>
        <p:spPr>
          <a:xfrm>
            <a:off x="7425293" y="2408157"/>
            <a:ext cx="4459766" cy="3146839"/>
          </a:xfrm>
        </p:spPr>
        <p:txBody>
          <a:bodyPr rtlCol="0"/>
          <a:lstStyle/>
          <a:p>
            <a:pPr rtl="0">
              <a:lnSpc>
                <a:spcPts val="4400"/>
              </a:lnSpc>
            </a:pPr>
            <a:r>
              <a:rPr lang="es-ES" sz="3600" dirty="0" err="1"/>
              <a:t>Trivago</a:t>
            </a:r>
            <a:br>
              <a:rPr lang="es-ES" sz="3600" dirty="0"/>
            </a:br>
            <a:r>
              <a:rPr lang="es-ES" sz="3600" dirty="0"/>
              <a:t>Park  Royal  Ixtapa</a:t>
            </a:r>
            <a:br>
              <a:rPr lang="es-ES" sz="3600" dirty="0"/>
            </a:br>
            <a:r>
              <a:rPr lang="es-ES" sz="3600" dirty="0"/>
              <a:t>Hotel Royal Pedregal</a:t>
            </a:r>
          </a:p>
        </p:txBody>
      </p:sp>
      <p:sp>
        <p:nvSpPr>
          <p:cNvPr id="15" name="Forma libre 5" descr="Bloque de énfasis">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16" name="Forma libre 5" descr="Bloque de énfasis sin relleno">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5" name="Marcador de número de diapositiva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rtlCol="0"/>
          <a:lstStyle/>
          <a:p>
            <a:pPr rtl="0"/>
            <a:fld id="{19B51A1E-902D-48AF-9020-955120F399B6}" type="slidenum">
              <a:rPr lang="es-ES" smtClean="0"/>
              <a:pPr/>
              <a:t>2</a:t>
            </a:fld>
            <a:endParaRPr lang="es-ES"/>
          </a:p>
        </p:txBody>
      </p:sp>
      <p:sp>
        <p:nvSpPr>
          <p:cNvPr id="10" name="Título 1">
            <a:extLst>
              <a:ext uri="{FF2B5EF4-FFF2-40B4-BE49-F238E27FC236}">
                <a16:creationId xmlns:a16="http://schemas.microsoft.com/office/drawing/2014/main" id="{B879DA4E-B3AC-47E9-8787-E2EA0A33F0EC}"/>
              </a:ext>
            </a:extLst>
          </p:cNvPr>
          <p:cNvSpPr txBox="1">
            <a:spLocks/>
          </p:cNvSpPr>
          <p:nvPr/>
        </p:nvSpPr>
        <p:spPr>
          <a:xfrm>
            <a:off x="5750195" y="680484"/>
            <a:ext cx="4914261" cy="967563"/>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vert="horz" lIns="180000" tIns="288000" rIns="180000" bIns="180000" rtlCol="0" anchor="t">
            <a:noAutofit/>
          </a:bodyPr>
          <a:lstStyle>
            <a:lvl1pPr algn="l" defTabSz="914400" rtl="0" eaLnBrk="1" latinLnBrk="0" hangingPunct="1">
              <a:lnSpc>
                <a:spcPts val="4000"/>
              </a:lnSpc>
              <a:spcBef>
                <a:spcPct val="0"/>
              </a:spcBef>
              <a:buNone/>
              <a:defRPr sz="4400" b="1" kern="1200" spc="-300">
                <a:solidFill>
                  <a:schemeClr val="bg1">
                    <a:lumMod val="95000"/>
                  </a:schemeClr>
                </a:solidFill>
                <a:latin typeface="+mj-lt"/>
                <a:ea typeface="+mj-ea"/>
                <a:cs typeface="+mj-cs"/>
              </a:defRPr>
            </a:lvl1pPr>
          </a:lstStyle>
          <a:p>
            <a:pPr algn="ctr"/>
            <a:r>
              <a:rPr lang="es-ES" sz="3200" dirty="0"/>
              <a:t>Empresas Investigadas</a:t>
            </a:r>
          </a:p>
        </p:txBody>
      </p:sp>
    </p:spTree>
    <p:extLst>
      <p:ext uri="{BB962C8B-B14F-4D97-AF65-F5344CB8AC3E}">
        <p14:creationId xmlns:p14="http://schemas.microsoft.com/office/powerpoint/2010/main" val="40916746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heel(1)">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Marcador de posición de imagen 12" descr="Marcador de posición de imagen">
            <a:extLst>
              <a:ext uri="{FF2B5EF4-FFF2-40B4-BE49-F238E27FC236}">
                <a16:creationId xmlns:a16="http://schemas.microsoft.com/office/drawing/2014/main" id="{588C9C3E-7C4B-EA46-9848-A17249AC33B1}"/>
              </a:ext>
            </a:extLst>
          </p:cNvPr>
          <p:cNvPicPr>
            <a:picLocks noGrp="1" noChangeAspect="1"/>
          </p:cNvPicPr>
          <p:nvPr>
            <p:ph type="pic" sz="quarter" idx="13"/>
          </p:nvPr>
        </p:nvPicPr>
        <p:blipFill>
          <a:blip r:embed="rId3" cstate="screen">
            <a:extLst>
              <a:ext uri="{28A0092B-C50C-407E-A947-70E740481C1C}">
                <a14:useLocalDpi xmlns:a14="http://schemas.microsoft.com/office/drawing/2010/main"/>
              </a:ext>
            </a:extLst>
          </a:blip>
          <a:srcRect/>
          <a:stretch>
            <a:fillRect/>
          </a:stretch>
        </p:blipFill>
        <p:spPr/>
      </p:pic>
      <p:sp>
        <p:nvSpPr>
          <p:cNvPr id="15" name="Forma libre 5" descr="Énfasis sin relleno">
            <a:extLst>
              <a:ext uri="{FF2B5EF4-FFF2-40B4-BE49-F238E27FC236}">
                <a16:creationId xmlns:a16="http://schemas.microsoft.com/office/drawing/2014/main" id="{10117390-DCFE-4FAE-B3FD-DAECFE779A27}"/>
              </a:ext>
              <a:ext uri="{C183D7F6-B498-43B3-948B-1728B52AA6E4}">
                <adec:decorative xmlns:adec="http://schemas.microsoft.com/office/drawing/2017/decorative" val="1"/>
              </a:ext>
            </a:extLst>
          </p:cNvPr>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31" name="Cuadro de texto 30" descr="Énfasis de marca en el título">
            <a:extLst>
              <a:ext uri="{FF2B5EF4-FFF2-40B4-BE49-F238E27FC236}">
                <a16:creationId xmlns:a16="http://schemas.microsoft.com/office/drawing/2014/main" id="{8FC2E368-898A-440B-A15C-4C5FB13C57D2}"/>
              </a:ext>
              <a:ext uri="{C183D7F6-B498-43B3-948B-1728B52AA6E4}">
                <adec:decorative xmlns:adec="http://schemas.microsoft.com/office/drawing/2017/decorative" val="1"/>
              </a:ext>
            </a:extLst>
          </p:cNvPr>
          <p:cNvSpPr txBox="1">
            <a:spLocks/>
          </p:cNvSpPr>
          <p:nvPr/>
        </p:nvSpPr>
        <p:spPr>
          <a:xfrm flipH="1">
            <a:off x="1897242" y="2364840"/>
            <a:ext cx="2494930" cy="313976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es-ES"/>
          </a:p>
        </p:txBody>
      </p:sp>
      <p:sp>
        <p:nvSpPr>
          <p:cNvPr id="21" name="Triángulo isósceles 20" descr="Énfasis de sombra en el título">
            <a:extLst>
              <a:ext uri="{FF2B5EF4-FFF2-40B4-BE49-F238E27FC236}">
                <a16:creationId xmlns:a16="http://schemas.microsoft.com/office/drawing/2014/main" id="{59A98ED3-718C-409B-BC1D-07842F9F58EB}"/>
              </a:ext>
              <a:ext uri="{C183D7F6-B498-43B3-948B-1728B52AA6E4}">
                <adec:decorative xmlns:adec="http://schemas.microsoft.com/office/drawing/2017/decorative" val="1"/>
              </a:ext>
            </a:extLst>
          </p:cNvPr>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 name="Título 2">
            <a:extLst>
              <a:ext uri="{FF2B5EF4-FFF2-40B4-BE49-F238E27FC236}">
                <a16:creationId xmlns:a16="http://schemas.microsoft.com/office/drawing/2014/main" id="{200B3D2B-613A-41BE-987D-E6A1324B456D}"/>
              </a:ext>
            </a:extLst>
          </p:cNvPr>
          <p:cNvSpPr>
            <a:spLocks noGrp="1"/>
          </p:cNvSpPr>
          <p:nvPr>
            <p:ph type="ctrTitle"/>
          </p:nvPr>
        </p:nvSpPr>
        <p:spPr>
          <a:xfrm>
            <a:off x="6587552" y="4028"/>
            <a:ext cx="4757388" cy="1020559"/>
          </a:xfrm>
        </p:spPr>
        <p:style>
          <a:lnRef idx="1">
            <a:schemeClr val="accent5"/>
          </a:lnRef>
          <a:fillRef idx="3">
            <a:schemeClr val="accent5"/>
          </a:fillRef>
          <a:effectRef idx="2">
            <a:schemeClr val="accent5"/>
          </a:effectRef>
          <a:fontRef idx="minor">
            <a:schemeClr val="lt1"/>
          </a:fontRef>
        </p:style>
        <p:txBody>
          <a:bodyPr rtlCol="0"/>
          <a:lstStyle/>
          <a:p>
            <a:pPr rtl="0">
              <a:lnSpc>
                <a:spcPts val="4400"/>
              </a:lnSpc>
            </a:pPr>
            <a:r>
              <a:rPr lang="es-ES" sz="4800" dirty="0"/>
              <a:t>Hotel Royal Pedregal</a:t>
            </a:r>
          </a:p>
        </p:txBody>
      </p:sp>
      <p:sp>
        <p:nvSpPr>
          <p:cNvPr id="5" name="Marcador de número de diapositiva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a:t>3</a:t>
            </a:fld>
            <a:endParaRPr lang="es-ES"/>
          </a:p>
        </p:txBody>
      </p:sp>
      <p:pic>
        <p:nvPicPr>
          <p:cNvPr id="10" name="Imagen 9">
            <a:extLst>
              <a:ext uri="{FF2B5EF4-FFF2-40B4-BE49-F238E27FC236}">
                <a16:creationId xmlns:a16="http://schemas.microsoft.com/office/drawing/2014/main" id="{2C7E9CE6-4F04-4E14-A18B-89282EBED8DC}"/>
              </a:ext>
            </a:extLst>
          </p:cNvPr>
          <p:cNvPicPr>
            <a:picLocks noChangeAspect="1"/>
          </p:cNvPicPr>
          <p:nvPr/>
        </p:nvPicPr>
        <p:blipFill>
          <a:blip r:embed="rId4"/>
          <a:stretch>
            <a:fillRect/>
          </a:stretch>
        </p:blipFill>
        <p:spPr>
          <a:xfrm>
            <a:off x="-5693" y="2541181"/>
            <a:ext cx="6300799" cy="4319575"/>
          </a:xfrm>
          <a:prstGeom prst="rect">
            <a:avLst/>
          </a:prstGeom>
        </p:spPr>
      </p:pic>
      <p:sp>
        <p:nvSpPr>
          <p:cNvPr id="14" name="Rectángulo 13">
            <a:extLst>
              <a:ext uri="{FF2B5EF4-FFF2-40B4-BE49-F238E27FC236}">
                <a16:creationId xmlns:a16="http://schemas.microsoft.com/office/drawing/2014/main" id="{6F4ACB7F-1CEC-4772-9EAF-03065EE41860}"/>
              </a:ext>
            </a:extLst>
          </p:cNvPr>
          <p:cNvSpPr/>
          <p:nvPr/>
        </p:nvSpPr>
        <p:spPr>
          <a:xfrm>
            <a:off x="7283302" y="2541181"/>
            <a:ext cx="4196316" cy="413630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MX" dirty="0"/>
              <a:t>La construcción del hotel royal pedregal inicio en el año de 1988 y abrió sus puertas al púbico el 1° de enero de 1993. La inauguración  oficial fue por parte del Lic. Pedro Joaquín </a:t>
            </a:r>
            <a:r>
              <a:rPr lang="es-MX" dirty="0" err="1"/>
              <a:t>Codwell</a:t>
            </a:r>
            <a:r>
              <a:rPr lang="es-MX" dirty="0"/>
              <a:t> el entonces secretario de turismo, el 4 de mayo de 1993.</a:t>
            </a:r>
          </a:p>
        </p:txBody>
      </p:sp>
    </p:spTree>
    <p:extLst>
      <p:ext uri="{BB962C8B-B14F-4D97-AF65-F5344CB8AC3E}">
        <p14:creationId xmlns:p14="http://schemas.microsoft.com/office/powerpoint/2010/main" val="21176954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60F281-4FF6-4617-A809-AC9C15ECF18A}"/>
              </a:ext>
            </a:extLst>
          </p:cNvPr>
          <p:cNvSpPr>
            <a:spLocks noGrp="1"/>
          </p:cNvSpPr>
          <p:nvPr>
            <p:ph type="title"/>
          </p:nvPr>
        </p:nvSpPr>
        <p:spPr/>
        <p:txBody>
          <a:bodyPr rtlCol="0"/>
          <a:lstStyle/>
          <a:p>
            <a:pPr algn="ctr" rtl="0"/>
            <a:r>
              <a:rPr lang="es-ES" sz="3200" b="1" dirty="0"/>
              <a:t>Servicios</a:t>
            </a:r>
          </a:p>
        </p:txBody>
      </p:sp>
      <p:sp>
        <p:nvSpPr>
          <p:cNvPr id="3" name="Marcador de texto 2">
            <a:extLst>
              <a:ext uri="{FF2B5EF4-FFF2-40B4-BE49-F238E27FC236}">
                <a16:creationId xmlns:a16="http://schemas.microsoft.com/office/drawing/2014/main" id="{611DC577-0A95-47D0-95D9-5F8DA763D46B}"/>
              </a:ext>
            </a:extLst>
          </p:cNvPr>
          <p:cNvSpPr>
            <a:spLocks noGrp="1"/>
          </p:cNvSpPr>
          <p:nvPr>
            <p:ph type="body" sz="quarter" idx="32"/>
          </p:nvPr>
        </p:nvSpPr>
        <p:spPr>
          <a:xfrm>
            <a:off x="432000" y="6246000"/>
            <a:ext cx="5472000" cy="360000"/>
          </a:xfrm>
        </p:spPr>
        <p:txBody>
          <a:bodyPr rtlCol="0"/>
          <a:lstStyle/>
          <a:p>
            <a:r>
              <a:rPr lang="es-ES" b="1" dirty="0"/>
              <a:t>https://www.hotelesroyal.com.mx/</a:t>
            </a:r>
          </a:p>
        </p:txBody>
      </p:sp>
      <p:sp>
        <p:nvSpPr>
          <p:cNvPr id="16" name="Forma libre 5" descr="Énfasis de imagen sólido">
            <a:extLst>
              <a:ext uri="{FF2B5EF4-FFF2-40B4-BE49-F238E27FC236}">
                <a16:creationId xmlns:a16="http://schemas.microsoft.com/office/drawing/2014/main" id="{F28CDBF8-0191-43F9-98FE-B98B08813979}"/>
              </a:ext>
              <a:ext uri="{C183D7F6-B498-43B3-948B-1728B52AA6E4}">
                <adec:decorative xmlns:adec="http://schemas.microsoft.com/office/drawing/2017/decorative" val="1"/>
              </a:ext>
            </a:extLst>
          </p:cNvPr>
          <p:cNvSpPr>
            <a:spLocks noChangeAspect="1"/>
          </p:cNvSpPr>
          <p:nvPr/>
        </p:nvSpPr>
        <p:spPr bwMode="auto">
          <a:xfrm>
            <a:off x="7459030" y="2460298"/>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6" name="Marcador de número de diapositiva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s-ES" smtClean="0"/>
              <a:pPr/>
              <a:t>4</a:t>
            </a:fld>
            <a:endParaRPr lang="es-ES"/>
          </a:p>
        </p:txBody>
      </p:sp>
      <p:sp>
        <p:nvSpPr>
          <p:cNvPr id="10" name="Rectángulo 9">
            <a:extLst>
              <a:ext uri="{FF2B5EF4-FFF2-40B4-BE49-F238E27FC236}">
                <a16:creationId xmlns:a16="http://schemas.microsoft.com/office/drawing/2014/main" id="{D82865C8-AD45-4713-9996-F11CA855F0D0}"/>
              </a:ext>
            </a:extLst>
          </p:cNvPr>
          <p:cNvSpPr/>
          <p:nvPr/>
        </p:nvSpPr>
        <p:spPr>
          <a:xfrm>
            <a:off x="588428" y="937359"/>
            <a:ext cx="5815302" cy="5047536"/>
          </a:xfrm>
          <a:prstGeom prst="rect">
            <a:avLst/>
          </a:prstGeom>
        </p:spPr>
        <p:txBody>
          <a:bodyPr wrap="square">
            <a:spAutoFit/>
          </a:bodyPr>
          <a:lstStyle/>
          <a:p>
            <a:r>
              <a:rPr lang="es-MX" sz="1600" dirty="0"/>
              <a:t>2 albercas: una interior para mayores de 18 años y una exterior para todas las edades</a:t>
            </a:r>
          </a:p>
          <a:p>
            <a:r>
              <a:rPr lang="es-MX" sz="1600" dirty="0"/>
              <a:t>Sauna y Spa</a:t>
            </a:r>
          </a:p>
          <a:p>
            <a:r>
              <a:rPr lang="es-MX" sz="1600" dirty="0"/>
              <a:t>Estética</a:t>
            </a:r>
          </a:p>
          <a:p>
            <a:r>
              <a:rPr lang="es-MX" sz="1600" dirty="0"/>
              <a:t>Gimnasio</a:t>
            </a:r>
          </a:p>
          <a:p>
            <a:r>
              <a:rPr lang="es-MX" sz="1600" dirty="0"/>
              <a:t>Jardines</a:t>
            </a:r>
          </a:p>
          <a:p>
            <a:r>
              <a:rPr lang="es-MX" sz="1600" dirty="0"/>
              <a:t>Restaurantes</a:t>
            </a:r>
          </a:p>
          <a:p>
            <a:r>
              <a:rPr lang="es-MX" sz="1600" dirty="0"/>
              <a:t>Bar</a:t>
            </a:r>
          </a:p>
          <a:p>
            <a:r>
              <a:rPr lang="es-MX" sz="1600" dirty="0"/>
              <a:t>Catering</a:t>
            </a:r>
          </a:p>
          <a:p>
            <a:r>
              <a:rPr lang="es-MX" sz="1600" dirty="0"/>
              <a:t>Tabaquería</a:t>
            </a:r>
          </a:p>
          <a:p>
            <a:r>
              <a:rPr lang="es-MX" sz="1600" dirty="0"/>
              <a:t>Centro de negocios</a:t>
            </a:r>
          </a:p>
          <a:p>
            <a:r>
              <a:rPr lang="es-MX" sz="1600" dirty="0"/>
              <a:t>Salones de convenciones y eventos</a:t>
            </a:r>
          </a:p>
          <a:p>
            <a:r>
              <a:rPr lang="es-MX" sz="1600" dirty="0"/>
              <a:t>Estacionamiento con costo (gratuito para huéspedes)</a:t>
            </a:r>
          </a:p>
          <a:p>
            <a:r>
              <a:rPr lang="es-MX" sz="1600" dirty="0"/>
              <a:t>Valet parking</a:t>
            </a:r>
          </a:p>
          <a:p>
            <a:r>
              <a:rPr lang="es-MX" sz="1600" dirty="0"/>
              <a:t>Llamada de despertador</a:t>
            </a:r>
          </a:p>
          <a:p>
            <a:r>
              <a:rPr lang="es-MX" sz="1600" dirty="0"/>
              <a:t>Servicio de limpieza</a:t>
            </a:r>
          </a:p>
          <a:p>
            <a:r>
              <a:rPr lang="es-MX" sz="1600" dirty="0"/>
              <a:t>Lavandería / Planchado / Tintorería ($)</a:t>
            </a:r>
          </a:p>
          <a:p>
            <a:r>
              <a:rPr lang="es-MX" sz="1600" dirty="0"/>
              <a:t>Personal bilingüe</a:t>
            </a:r>
          </a:p>
          <a:p>
            <a:r>
              <a:rPr lang="es-MX" sz="1600" dirty="0"/>
              <a:t>Taxis turísticos</a:t>
            </a:r>
          </a:p>
          <a:p>
            <a:endParaRPr lang="es-MX" dirty="0">
              <a:latin typeface="Arial" panose="020B0604020202020204" pitchFamily="34" charset="0"/>
              <a:cs typeface="Arial" panose="020B0604020202020204" pitchFamily="34" charset="0"/>
            </a:endParaRPr>
          </a:p>
        </p:txBody>
      </p:sp>
      <p:pic>
        <p:nvPicPr>
          <p:cNvPr id="13" name="Marcador de contenido 8">
            <a:extLst>
              <a:ext uri="{FF2B5EF4-FFF2-40B4-BE49-F238E27FC236}">
                <a16:creationId xmlns:a16="http://schemas.microsoft.com/office/drawing/2014/main" id="{70B8D7E8-5A3D-4198-BB40-7E9C4DE9569D}"/>
              </a:ext>
            </a:extLst>
          </p:cNvPr>
          <p:cNvPicPr>
            <a:picLocks noGrp="1" noChangeAspect="1"/>
          </p:cNvPicPr>
          <p:nvPr>
            <p:ph sz="half" idx="1"/>
          </p:nvPr>
        </p:nvPicPr>
        <p:blipFill>
          <a:blip r:embed="rId3"/>
          <a:stretch>
            <a:fillRect/>
          </a:stretch>
        </p:blipFill>
        <p:spPr>
          <a:xfrm>
            <a:off x="7626206" y="432000"/>
            <a:ext cx="3810000" cy="28575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Imagen 11">
            <a:extLst>
              <a:ext uri="{FF2B5EF4-FFF2-40B4-BE49-F238E27FC236}">
                <a16:creationId xmlns:a16="http://schemas.microsoft.com/office/drawing/2014/main" id="{B5D76C7D-3719-4847-945D-CCDCA9C8F0C3}"/>
              </a:ext>
            </a:extLst>
          </p:cNvPr>
          <p:cNvPicPr>
            <a:picLocks noChangeAspect="1"/>
          </p:cNvPicPr>
          <p:nvPr/>
        </p:nvPicPr>
        <p:blipFill>
          <a:blip r:embed="rId4"/>
          <a:stretch>
            <a:fillRect/>
          </a:stretch>
        </p:blipFill>
        <p:spPr>
          <a:xfrm>
            <a:off x="7700634" y="3950960"/>
            <a:ext cx="3810000" cy="27336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32974669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heel(1)">
                                      <p:cBhvr>
                                        <p:cTn id="12"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es-ES" sz="3200" b="1" dirty="0"/>
              <a:t>Análisis del sitio web</a:t>
            </a:r>
          </a:p>
        </p:txBody>
      </p:sp>
      <p:sp>
        <p:nvSpPr>
          <p:cNvPr id="3" name="Marcador de texto 2">
            <a:extLst>
              <a:ext uri="{FF2B5EF4-FFF2-40B4-BE49-F238E27FC236}">
                <a16:creationId xmlns:a16="http://schemas.microsoft.com/office/drawing/2014/main" id="{97C06D93-65F2-4552-88CF-83318CBE2CFC}"/>
              </a:ext>
            </a:extLst>
          </p:cNvPr>
          <p:cNvSpPr>
            <a:spLocks noGrp="1"/>
          </p:cNvSpPr>
          <p:nvPr>
            <p:ph type="body" sz="quarter" idx="32"/>
          </p:nvPr>
        </p:nvSpPr>
        <p:spPr>
          <a:xfrm>
            <a:off x="431801" y="1007999"/>
            <a:ext cx="5472000" cy="5418001"/>
          </a:xfrm>
        </p:spPr>
        <p:txBody>
          <a:bodyPr rtlCol="0"/>
          <a:lstStyle/>
          <a:p>
            <a:pPr lvl="4"/>
            <a:r>
              <a:rPr lang="es-MX" sz="1600" dirty="0">
                <a:latin typeface="Arial" panose="020B0604020202020204" pitchFamily="34" charset="0"/>
                <a:cs typeface="Arial" panose="020B0604020202020204" pitchFamily="34" charset="0"/>
              </a:rPr>
              <a:t>Inicio, Servicios, Habitaciones, Restaurantes y Bar, Salones y ubicación.</a:t>
            </a:r>
          </a:p>
          <a:p>
            <a:pPr lvl="4"/>
            <a:endParaRPr lang="es-MX" sz="1600" dirty="0">
              <a:latin typeface="Arial" panose="020B0604020202020204" pitchFamily="34" charset="0"/>
              <a:cs typeface="Arial" panose="020B0604020202020204" pitchFamily="34" charset="0"/>
            </a:endParaRPr>
          </a:p>
          <a:p>
            <a:pPr lvl="4"/>
            <a:r>
              <a:rPr lang="es-MX" sz="1600" dirty="0">
                <a:latin typeface="Arial" panose="020B0604020202020204" pitchFamily="34" charset="0"/>
                <a:cs typeface="Arial" panose="020B0604020202020204" pitchFamily="34" charset="0"/>
              </a:rPr>
              <a:t>Cada de las anteriores secciones tiene información respectiva a ella</a:t>
            </a:r>
          </a:p>
          <a:p>
            <a:pPr lvl="4"/>
            <a:r>
              <a:rPr lang="es-MX" sz="1600" dirty="0">
                <a:latin typeface="Arial" panose="020B0604020202020204" pitchFamily="34" charset="0"/>
                <a:cs typeface="Arial" panose="020B0604020202020204" pitchFamily="34" charset="0"/>
              </a:rPr>
              <a:t>El sitio web muestra solo su ubicación y tuvimos que investigar en otras páginas para conocer su más sobre su historia</a:t>
            </a:r>
          </a:p>
          <a:p>
            <a:pPr lvl="4"/>
            <a:endParaRPr lang="es-MX" sz="1600" b="1" dirty="0">
              <a:latin typeface="Arial" panose="020B0604020202020204" pitchFamily="34" charset="0"/>
              <a:cs typeface="Arial" panose="020B0604020202020204" pitchFamily="34" charset="0"/>
            </a:endParaRPr>
          </a:p>
          <a:p>
            <a:pPr lvl="4"/>
            <a:r>
              <a:rPr lang="es-MX" sz="1600" dirty="0">
                <a:latin typeface="Arial" panose="020B0604020202020204" pitchFamily="34" charset="0"/>
                <a:cs typeface="Arial" panose="020B0604020202020204" pitchFamily="34" charset="0"/>
              </a:rPr>
              <a:t>El sitio web muestra su ubicación la cual es: </a:t>
            </a:r>
          </a:p>
          <a:p>
            <a:pPr lvl="4"/>
            <a:r>
              <a:rPr lang="es-MX" sz="1600" dirty="0">
                <a:latin typeface="Arial" panose="020B0604020202020204" pitchFamily="34" charset="0"/>
                <a:cs typeface="Arial" panose="020B0604020202020204" pitchFamily="34" charset="0"/>
              </a:rPr>
              <a:t>Periférico Sur 4363,</a:t>
            </a:r>
            <a:br>
              <a:rPr lang="es-MX" sz="1600" dirty="0">
                <a:latin typeface="Arial" panose="020B0604020202020204" pitchFamily="34" charset="0"/>
                <a:cs typeface="Arial" panose="020B0604020202020204" pitchFamily="34" charset="0"/>
              </a:rPr>
            </a:br>
            <a:r>
              <a:rPr lang="es-MX" sz="1600" dirty="0">
                <a:latin typeface="Arial" panose="020B0604020202020204" pitchFamily="34" charset="0"/>
                <a:cs typeface="Arial" panose="020B0604020202020204" pitchFamily="34" charset="0"/>
              </a:rPr>
              <a:t>Colonia Jardines de la Montaña, C.P. 14210</a:t>
            </a:r>
            <a:br>
              <a:rPr lang="es-MX" sz="1600" dirty="0">
                <a:latin typeface="Arial" panose="020B0604020202020204" pitchFamily="34" charset="0"/>
                <a:cs typeface="Arial" panose="020B0604020202020204" pitchFamily="34" charset="0"/>
              </a:rPr>
            </a:br>
            <a:r>
              <a:rPr lang="es-MX" sz="1600" dirty="0">
                <a:latin typeface="Arial" panose="020B0604020202020204" pitchFamily="34" charset="0"/>
                <a:cs typeface="Arial" panose="020B0604020202020204" pitchFamily="34" charset="0"/>
              </a:rPr>
              <a:t>Delegación Tlalpan.</a:t>
            </a:r>
            <a:br>
              <a:rPr lang="es-MX" sz="1600" dirty="0">
                <a:latin typeface="Arial" panose="020B0604020202020204" pitchFamily="34" charset="0"/>
                <a:cs typeface="Arial" panose="020B0604020202020204" pitchFamily="34" charset="0"/>
              </a:rPr>
            </a:br>
            <a:r>
              <a:rPr lang="es-MX" sz="1600" dirty="0">
                <a:latin typeface="Arial" panose="020B0604020202020204" pitchFamily="34" charset="0"/>
                <a:cs typeface="Arial" panose="020B0604020202020204" pitchFamily="34" charset="0"/>
              </a:rPr>
              <a:t>Ciudad de México, Distrito Federal.</a:t>
            </a:r>
          </a:p>
          <a:p>
            <a:pPr lvl="4"/>
            <a:endParaRPr lang="es-MX" sz="1600" b="1" dirty="0">
              <a:latin typeface="Arial" panose="020B0604020202020204" pitchFamily="34" charset="0"/>
              <a:cs typeface="Arial" panose="020B0604020202020204" pitchFamily="34" charset="0"/>
            </a:endParaRPr>
          </a:p>
          <a:p>
            <a:pPr lvl="4"/>
            <a:r>
              <a:rPr lang="es-MX" sz="1600" dirty="0">
                <a:latin typeface="Arial" panose="020B0604020202020204" pitchFamily="34" charset="0"/>
                <a:cs typeface="Arial" panose="020B0604020202020204" pitchFamily="34" charset="0"/>
              </a:rPr>
              <a:t>Tiene aviso de privacidad donde definen para que serán utilizados los datos de los usuarios.</a:t>
            </a:r>
          </a:p>
        </p:txBody>
      </p:sp>
      <p:sp>
        <p:nvSpPr>
          <p:cNvPr id="66" name="Forma libre 5" descr="Bloque de énfasis sin relleno">
            <a:extLst>
              <a:ext uri="{FF2B5EF4-FFF2-40B4-BE49-F238E27FC236}">
                <a16:creationId xmlns:a16="http://schemas.microsoft.com/office/drawing/2014/main" id="{3EEE5409-3F6C-485D-B4C2-5247917F1018}"/>
              </a:ext>
              <a:ext uri="{C183D7F6-B498-43B3-948B-1728B52AA6E4}">
                <adec:decorative xmlns:adec="http://schemas.microsoft.com/office/drawing/2017/decorative" val="1"/>
              </a:ext>
            </a:extLst>
          </p:cNvPr>
          <p:cNvSpPr>
            <a:spLocks noChangeAspect="1"/>
          </p:cNvSpPr>
          <p:nvPr/>
        </p:nvSpPr>
        <p:spPr bwMode="auto">
          <a:xfrm>
            <a:off x="5363366" y="497489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67" name="Forma libre 5" descr="Bloque de énfasis sólido">
            <a:extLst>
              <a:ext uri="{FF2B5EF4-FFF2-40B4-BE49-F238E27FC236}">
                <a16:creationId xmlns:a16="http://schemas.microsoft.com/office/drawing/2014/main" id="{0D74D4D5-6A4C-4248-8A92-B8CA1C918EB6}"/>
              </a:ext>
              <a:ext uri="{C183D7F6-B498-43B3-948B-1728B52AA6E4}">
                <adec:decorative xmlns:adec="http://schemas.microsoft.com/office/drawing/2017/decorative" val="1"/>
              </a:ext>
            </a:extLst>
          </p:cNvPr>
          <p:cNvSpPr>
            <a:spLocks noChangeAspect="1"/>
          </p:cNvSpPr>
          <p:nvPr/>
        </p:nvSpPr>
        <p:spPr bwMode="auto">
          <a:xfrm>
            <a:off x="6650080" y="4752199"/>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6" name="Marcador de número de diapositiva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rtlCol="0"/>
          <a:lstStyle/>
          <a:p>
            <a:pPr rtl="0"/>
            <a:fld id="{19B51A1E-902D-48AF-9020-955120F399B6}" type="slidenum">
              <a:rPr lang="es-ES" smtClean="0"/>
              <a:pPr/>
              <a:t>5</a:t>
            </a:fld>
            <a:endParaRPr lang="es-ES"/>
          </a:p>
        </p:txBody>
      </p:sp>
      <p:sp>
        <p:nvSpPr>
          <p:cNvPr id="5" name="Marcador de posición de imagen 4">
            <a:extLst>
              <a:ext uri="{FF2B5EF4-FFF2-40B4-BE49-F238E27FC236}">
                <a16:creationId xmlns:a16="http://schemas.microsoft.com/office/drawing/2014/main" id="{EB81F9C5-D94D-43E6-8C85-7A4CEB0B3AC4}"/>
              </a:ext>
            </a:extLst>
          </p:cNvPr>
          <p:cNvSpPr>
            <a:spLocks noGrp="1"/>
          </p:cNvSpPr>
          <p:nvPr>
            <p:ph type="pic" sz="quarter" idx="36"/>
          </p:nvPr>
        </p:nvSpPr>
        <p:spPr/>
      </p:sp>
      <p:pic>
        <p:nvPicPr>
          <p:cNvPr id="13" name="Imagen 12">
            <a:extLst>
              <a:ext uri="{FF2B5EF4-FFF2-40B4-BE49-F238E27FC236}">
                <a16:creationId xmlns:a16="http://schemas.microsoft.com/office/drawing/2014/main" id="{788163F5-F0A8-49A7-96D0-2599F61B7CB6}"/>
              </a:ext>
            </a:extLst>
          </p:cNvPr>
          <p:cNvPicPr>
            <a:picLocks noChangeAspect="1"/>
          </p:cNvPicPr>
          <p:nvPr/>
        </p:nvPicPr>
        <p:blipFill>
          <a:blip r:embed="rId3"/>
          <a:stretch>
            <a:fillRect/>
          </a:stretch>
        </p:blipFill>
        <p:spPr>
          <a:xfrm>
            <a:off x="6494171" y="1451542"/>
            <a:ext cx="5088842" cy="413055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4070165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0" dur="500"/>
                                        <p:tgtEl>
                                          <p:spTgt spid="3">
                                            <p:txEl>
                                              <p:pRg st="2" end="2"/>
                                            </p:txEl>
                                          </p:spTgt>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3" dur="500"/>
                                        <p:tgtEl>
                                          <p:spTgt spid="3">
                                            <p:txEl>
                                              <p:pRg st="3" end="3"/>
                                            </p:txEl>
                                          </p:spTgt>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randombar(horizontal)">
                                      <p:cBhvr>
                                        <p:cTn id="16" dur="500"/>
                                        <p:tgtEl>
                                          <p:spTgt spid="3">
                                            <p:txEl>
                                              <p:pRg st="5" end="5"/>
                                            </p:txEl>
                                          </p:spTgt>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randombar(horizontal)">
                                      <p:cBhvr>
                                        <p:cTn id="19" dur="500"/>
                                        <p:tgtEl>
                                          <p:spTgt spid="3">
                                            <p:txEl>
                                              <p:pRg st="6" end="6"/>
                                            </p:txEl>
                                          </p:spTgt>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3">
                                            <p:txEl>
                                              <p:pRg st="8" end="8"/>
                                            </p:txEl>
                                          </p:spTgt>
                                        </p:tgtEl>
                                        <p:attrNameLst>
                                          <p:attrName>style.visibility</p:attrName>
                                        </p:attrNameLst>
                                      </p:cBhvr>
                                      <p:to>
                                        <p:strVal val="visible"/>
                                      </p:to>
                                    </p:set>
                                    <p:animEffect transition="in" filter="randombar(horizontal)">
                                      <p:cBhvr>
                                        <p:cTn id="22"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304E83-A4F0-49C5-BB01-F5773509A2B3}"/>
              </a:ext>
            </a:extLst>
          </p:cNvPr>
          <p:cNvSpPr>
            <a:spLocks noGrp="1"/>
          </p:cNvSpPr>
          <p:nvPr>
            <p:ph type="title"/>
          </p:nvPr>
        </p:nvSpPr>
        <p:spPr>
          <a:xfrm>
            <a:off x="426000" y="329779"/>
            <a:ext cx="11340000" cy="432000"/>
          </a:xfrm>
        </p:spPr>
        <p:txBody>
          <a:bodyPr rtlCol="0"/>
          <a:lstStyle/>
          <a:p>
            <a:pPr algn="ctr"/>
            <a:r>
              <a:rPr lang="es-MX" b="1" dirty="0"/>
              <a:t>Análisis del comercio electrónico</a:t>
            </a:r>
            <a:r>
              <a:rPr lang="es-MX" dirty="0"/>
              <a:t> </a:t>
            </a:r>
            <a:endParaRPr lang="es-ES" sz="3200" dirty="0"/>
          </a:p>
        </p:txBody>
      </p:sp>
      <p:sp>
        <p:nvSpPr>
          <p:cNvPr id="5" name="Marcador de contenido 4">
            <a:extLst>
              <a:ext uri="{FF2B5EF4-FFF2-40B4-BE49-F238E27FC236}">
                <a16:creationId xmlns:a16="http://schemas.microsoft.com/office/drawing/2014/main" id="{CEEB3BAE-C0B2-447C-B8BE-96C6BD84D658}"/>
              </a:ext>
            </a:extLst>
          </p:cNvPr>
          <p:cNvSpPr>
            <a:spLocks noGrp="1"/>
          </p:cNvSpPr>
          <p:nvPr>
            <p:ph sz="half" idx="2"/>
          </p:nvPr>
        </p:nvSpPr>
        <p:spPr>
          <a:xfrm>
            <a:off x="836038" y="1473991"/>
            <a:ext cx="6585488" cy="5384009"/>
          </a:xfrm>
        </p:spPr>
        <p:txBody>
          <a:bodyPr rtlCol="0"/>
          <a:lstStyle/>
          <a:p>
            <a:pPr marL="1076325" lvl="4" indent="0">
              <a:buNone/>
            </a:pPr>
            <a:r>
              <a:rPr lang="es-MX" sz="2000" dirty="0"/>
              <a:t>B2C </a:t>
            </a:r>
            <a:endParaRPr lang="es-MX" sz="2400" dirty="0"/>
          </a:p>
          <a:p>
            <a:pPr marL="1076325" lvl="4" indent="0">
              <a:buNone/>
            </a:pPr>
            <a:r>
              <a:rPr lang="es-MX" sz="2000" dirty="0"/>
              <a:t>La transacción se realiza por la selección de pago en las reservaciones en línea.</a:t>
            </a:r>
          </a:p>
          <a:p>
            <a:pPr marL="1076325" lvl="4" indent="0">
              <a:buNone/>
            </a:pPr>
            <a:endParaRPr lang="es-MX" sz="2000" dirty="0"/>
          </a:p>
          <a:p>
            <a:pPr marL="1076325" lvl="4" indent="0">
              <a:buNone/>
            </a:pPr>
            <a:r>
              <a:rPr lang="es-MX" sz="2000" dirty="0"/>
              <a:t>El pago que manejan en el sitio web es por medio de tarjeta de crédito.</a:t>
            </a:r>
          </a:p>
          <a:p>
            <a:pPr marL="1076325" lvl="4" indent="0">
              <a:buNone/>
            </a:pPr>
            <a:endParaRPr lang="es-MX" sz="2000" dirty="0"/>
          </a:p>
          <a:p>
            <a:pPr marL="1076325" lvl="4" indent="0">
              <a:buNone/>
            </a:pPr>
            <a:r>
              <a:rPr lang="es-MX" sz="2000" dirty="0"/>
              <a:t>Su forma de pago es bastante sencilla.</a:t>
            </a:r>
          </a:p>
          <a:p>
            <a:pPr marL="1076325" lvl="4" indent="0">
              <a:buNone/>
            </a:pPr>
            <a:endParaRPr lang="es-MX" sz="2000" dirty="0"/>
          </a:p>
          <a:p>
            <a:pPr marL="1076325" lvl="4" indent="0">
              <a:buNone/>
            </a:pPr>
            <a:r>
              <a:rPr lang="es-MX" sz="2000" dirty="0"/>
              <a:t>No nos debemos de registrar para hacer el pago.</a:t>
            </a:r>
            <a:endParaRPr lang="es-MX" sz="2400" dirty="0"/>
          </a:p>
          <a:p>
            <a:pPr marL="0" indent="0" rtl="0">
              <a:buNone/>
            </a:pPr>
            <a:endParaRPr lang="es-ES" dirty="0"/>
          </a:p>
        </p:txBody>
      </p:sp>
      <p:sp>
        <p:nvSpPr>
          <p:cNvPr id="8" name="Marcador de número de diapositiva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rtlCol="0"/>
          <a:lstStyle/>
          <a:p>
            <a:pPr rtl="0"/>
            <a:fld id="{19B51A1E-902D-48AF-9020-955120F399B6}" type="slidenum">
              <a:rPr lang="es-ES" smtClean="0"/>
              <a:pPr rtl="0"/>
              <a:t>6</a:t>
            </a:fld>
            <a:endParaRPr lang="es-ES"/>
          </a:p>
        </p:txBody>
      </p:sp>
      <p:pic>
        <p:nvPicPr>
          <p:cNvPr id="18" name="Imagen 17">
            <a:extLst>
              <a:ext uri="{FF2B5EF4-FFF2-40B4-BE49-F238E27FC236}">
                <a16:creationId xmlns:a16="http://schemas.microsoft.com/office/drawing/2014/main" id="{1536A1CD-ED7C-4271-9B99-FEE974BC3F79}"/>
              </a:ext>
            </a:extLst>
          </p:cNvPr>
          <p:cNvPicPr>
            <a:picLocks noChangeAspect="1"/>
          </p:cNvPicPr>
          <p:nvPr/>
        </p:nvPicPr>
        <p:blipFill>
          <a:blip r:embed="rId3"/>
          <a:stretch>
            <a:fillRect/>
          </a:stretch>
        </p:blipFill>
        <p:spPr>
          <a:xfrm>
            <a:off x="8750153" y="761779"/>
            <a:ext cx="2857500" cy="20383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0" name="Imagen 19">
            <a:extLst>
              <a:ext uri="{FF2B5EF4-FFF2-40B4-BE49-F238E27FC236}">
                <a16:creationId xmlns:a16="http://schemas.microsoft.com/office/drawing/2014/main" id="{05803C32-6872-4859-982C-0B429401FCFD}"/>
              </a:ext>
            </a:extLst>
          </p:cNvPr>
          <p:cNvPicPr>
            <a:picLocks noChangeAspect="1"/>
          </p:cNvPicPr>
          <p:nvPr/>
        </p:nvPicPr>
        <p:blipFill>
          <a:blip r:embed="rId4"/>
          <a:stretch>
            <a:fillRect/>
          </a:stretch>
        </p:blipFill>
        <p:spPr>
          <a:xfrm>
            <a:off x="7755962" y="3077431"/>
            <a:ext cx="3600000" cy="36000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18883787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rtlCol="0"/>
          <a:lstStyle/>
          <a:p>
            <a:pPr rtl="0"/>
            <a:fld id="{19B51A1E-902D-48AF-9020-955120F399B6}" type="slidenum">
              <a:rPr lang="es-ES" smtClean="0"/>
              <a:pPr rtl="0"/>
              <a:t>7</a:t>
            </a:fld>
            <a:endParaRPr lang="es-ES"/>
          </a:p>
        </p:txBody>
      </p:sp>
      <p:sp>
        <p:nvSpPr>
          <p:cNvPr id="16" name="Cuadro de texto 15" descr="Diseño del énfasis en el bloque de la leyenda">
            <a:extLst>
              <a:ext uri="{FF2B5EF4-FFF2-40B4-BE49-F238E27FC236}">
                <a16:creationId xmlns:a16="http://schemas.microsoft.com/office/drawing/2014/main" id="{03888866-542D-43D4-BFE1-045D36351922}"/>
              </a:ext>
              <a:ext uri="{C183D7F6-B498-43B3-948B-1728B52AA6E4}">
                <adec:decorative xmlns:adec="http://schemas.microsoft.com/office/drawing/2017/decorative" val="1"/>
              </a:ext>
            </a:extLst>
          </p:cNvPr>
          <p:cNvSpPr txBox="1">
            <a:spLocks/>
          </p:cNvSpPr>
          <p:nvPr/>
        </p:nvSpPr>
        <p:spPr>
          <a:xfrm flipH="1">
            <a:off x="-1" y="4813138"/>
            <a:ext cx="691517" cy="1026777"/>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es-ES"/>
          </a:p>
        </p:txBody>
      </p:sp>
      <p:sp>
        <p:nvSpPr>
          <p:cNvPr id="17" name="Triángulo isósceles 16" descr="Énfasis de sombra en el título">
            <a:extLst>
              <a:ext uri="{FF2B5EF4-FFF2-40B4-BE49-F238E27FC236}">
                <a16:creationId xmlns:a16="http://schemas.microsoft.com/office/drawing/2014/main" id="{667AA2A8-C66E-4F4C-A6E7-E7ABCE7E9EC3}"/>
              </a:ext>
              <a:ext uri="{C183D7F6-B498-43B3-948B-1728B52AA6E4}">
                <adec:decorative xmlns:adec="http://schemas.microsoft.com/office/drawing/2017/decorative" val="1"/>
              </a:ext>
            </a:extLst>
          </p:cNvPr>
          <p:cNvSpPr/>
          <p:nvPr/>
        </p:nvSpPr>
        <p:spPr>
          <a:xfrm rot="10800000" flipH="1">
            <a:off x="463958" y="561010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9" name="Triángulo isósceles 18" descr="Énfasis de sombra en el título">
            <a:extLst>
              <a:ext uri="{FF2B5EF4-FFF2-40B4-BE49-F238E27FC236}">
                <a16:creationId xmlns:a16="http://schemas.microsoft.com/office/drawing/2014/main" id="{ABF5B12D-6F10-4377-9094-B3E79ECB1B94}"/>
              </a:ext>
              <a:ext uri="{C183D7F6-B498-43B3-948B-1728B52AA6E4}">
                <adec:decorative xmlns:adec="http://schemas.microsoft.com/office/drawing/2017/decorative" val="1"/>
              </a:ext>
            </a:extLst>
          </p:cNvPr>
          <p:cNvSpPr/>
          <p:nvPr/>
        </p:nvSpPr>
        <p:spPr>
          <a:xfrm rot="10800000" flipH="1" flipV="1">
            <a:off x="463958" y="486037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1" name="Marcador de contenido 4">
            <a:extLst>
              <a:ext uri="{FF2B5EF4-FFF2-40B4-BE49-F238E27FC236}">
                <a16:creationId xmlns:a16="http://schemas.microsoft.com/office/drawing/2014/main" id="{AC94BFCC-7605-47C9-9510-542DB5029C34}"/>
              </a:ext>
            </a:extLst>
          </p:cNvPr>
          <p:cNvSpPr>
            <a:spLocks noGrp="1"/>
          </p:cNvSpPr>
          <p:nvPr>
            <p:ph sz="half" idx="2"/>
          </p:nvPr>
        </p:nvSpPr>
        <p:spPr>
          <a:xfrm>
            <a:off x="345757" y="1225394"/>
            <a:ext cx="7818864" cy="2315248"/>
          </a:xfrm>
        </p:spPr>
        <p:txBody>
          <a:bodyPr rtlCol="0"/>
          <a:lstStyle/>
          <a:p>
            <a:pPr marL="1076325" lvl="4" indent="0" algn="ctr">
              <a:buNone/>
            </a:pPr>
            <a:r>
              <a:rPr lang="es-MX" sz="2400" b="1" dirty="0"/>
              <a:t>Colores</a:t>
            </a:r>
            <a:r>
              <a:rPr lang="es-MX" sz="1800" dirty="0"/>
              <a:t> </a:t>
            </a:r>
          </a:p>
          <a:p>
            <a:pPr marL="1076325" lvl="4" indent="0">
              <a:buNone/>
            </a:pPr>
            <a:r>
              <a:rPr lang="es-MX" sz="1800" dirty="0"/>
              <a:t>Los colores que se dentro del sitio web son acordes al hotel y no lastiman la vista, porque en su mayoría son color: azul, negro y blanco.</a:t>
            </a:r>
          </a:p>
          <a:p>
            <a:pPr marL="1076325" lvl="4" indent="0">
              <a:buNone/>
            </a:pPr>
            <a:r>
              <a:rPr lang="es-MX" sz="1800" dirty="0"/>
              <a:t> </a:t>
            </a:r>
          </a:p>
          <a:p>
            <a:pPr rtl="0"/>
            <a:endParaRPr lang="es-ES" dirty="0"/>
          </a:p>
        </p:txBody>
      </p:sp>
      <p:sp>
        <p:nvSpPr>
          <p:cNvPr id="8" name="Título 7">
            <a:extLst>
              <a:ext uri="{FF2B5EF4-FFF2-40B4-BE49-F238E27FC236}">
                <a16:creationId xmlns:a16="http://schemas.microsoft.com/office/drawing/2014/main" id="{31DDB02C-9A2D-49FA-ACA2-2C4156F59091}"/>
              </a:ext>
            </a:extLst>
          </p:cNvPr>
          <p:cNvSpPr>
            <a:spLocks noGrp="1"/>
          </p:cNvSpPr>
          <p:nvPr>
            <p:ph type="ctrTitle"/>
          </p:nvPr>
        </p:nvSpPr>
        <p:spPr>
          <a:xfrm>
            <a:off x="420687" y="5066452"/>
            <a:ext cx="4459766" cy="539345"/>
          </a:xfrm>
        </p:spPr>
        <p:txBody>
          <a:bodyPr/>
          <a:lstStyle/>
          <a:p>
            <a:r>
              <a:rPr lang="es-MX" dirty="0"/>
              <a:t>Hotel Royal Pedregal</a:t>
            </a:r>
          </a:p>
        </p:txBody>
      </p:sp>
      <p:sp>
        <p:nvSpPr>
          <p:cNvPr id="14" name="Título 1">
            <a:extLst>
              <a:ext uri="{FF2B5EF4-FFF2-40B4-BE49-F238E27FC236}">
                <a16:creationId xmlns:a16="http://schemas.microsoft.com/office/drawing/2014/main" id="{BDEAAB86-FB02-4040-86E1-4B37DD841DB0}"/>
              </a:ext>
            </a:extLst>
          </p:cNvPr>
          <p:cNvSpPr txBox="1">
            <a:spLocks/>
          </p:cNvSpPr>
          <p:nvPr/>
        </p:nvSpPr>
        <p:spPr>
          <a:xfrm>
            <a:off x="432000" y="432000"/>
            <a:ext cx="11340000" cy="432000"/>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vert="horz" lIns="180000" tIns="108000" rIns="180000" bIns="0" rtlCol="0" anchor="t">
            <a:noAutofit/>
          </a:bodyPr>
          <a:lstStyle>
            <a:lvl1pPr algn="l" defTabSz="914400" rtl="0" eaLnBrk="1" latinLnBrk="0" hangingPunct="1">
              <a:lnSpc>
                <a:spcPct val="100000"/>
              </a:lnSpc>
              <a:spcBef>
                <a:spcPct val="0"/>
              </a:spcBef>
              <a:buNone/>
              <a:defRPr sz="1800" b="0" kern="1200" spc="0">
                <a:solidFill>
                  <a:schemeClr val="bg1">
                    <a:lumMod val="95000"/>
                  </a:schemeClr>
                </a:solidFill>
                <a:latin typeface="+mn-lt"/>
                <a:ea typeface="+mj-ea"/>
                <a:cs typeface="+mj-cs"/>
              </a:defRPr>
            </a:lvl1pPr>
          </a:lstStyle>
          <a:p>
            <a:pPr algn="ctr"/>
            <a:r>
              <a:rPr lang="es-MX" b="1" dirty="0"/>
              <a:t>Análisis del diseño del sitio web</a:t>
            </a:r>
            <a:r>
              <a:rPr lang="es-MX" dirty="0"/>
              <a:t> </a:t>
            </a:r>
            <a:endParaRPr lang="es-ES" sz="3200" dirty="0"/>
          </a:p>
        </p:txBody>
      </p:sp>
      <p:pic>
        <p:nvPicPr>
          <p:cNvPr id="13" name="Imagen 12">
            <a:extLst>
              <a:ext uri="{FF2B5EF4-FFF2-40B4-BE49-F238E27FC236}">
                <a16:creationId xmlns:a16="http://schemas.microsoft.com/office/drawing/2014/main" id="{E9765ECE-1D6E-47DC-8BB3-26D5CB8F8EFB}"/>
              </a:ext>
            </a:extLst>
          </p:cNvPr>
          <p:cNvPicPr>
            <a:picLocks noChangeAspect="1"/>
          </p:cNvPicPr>
          <p:nvPr/>
        </p:nvPicPr>
        <p:blipFill rotWithShape="1">
          <a:blip r:embed="rId3"/>
          <a:srcRect t="4304" b="6298"/>
          <a:stretch/>
        </p:blipFill>
        <p:spPr>
          <a:xfrm>
            <a:off x="5241380" y="2383018"/>
            <a:ext cx="6720247" cy="41772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66521931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1CB17C-BC81-405F-B759-E28964994D0E}"/>
              </a:ext>
            </a:extLst>
          </p:cNvPr>
          <p:cNvSpPr>
            <a:spLocks noGrp="1"/>
          </p:cNvSpPr>
          <p:nvPr>
            <p:ph type="title"/>
          </p:nvPr>
        </p:nvSpPr>
        <p:spPr/>
        <p:txBody>
          <a:bodyPr/>
          <a:lstStyle/>
          <a:p>
            <a:endParaRPr lang="es-MX"/>
          </a:p>
        </p:txBody>
      </p:sp>
      <p:sp>
        <p:nvSpPr>
          <p:cNvPr id="4" name="Marcador de número de diapositiva 3">
            <a:extLst>
              <a:ext uri="{FF2B5EF4-FFF2-40B4-BE49-F238E27FC236}">
                <a16:creationId xmlns:a16="http://schemas.microsoft.com/office/drawing/2014/main" id="{B5820F33-9281-4606-BDA1-F2C83D843292}"/>
              </a:ext>
            </a:extLst>
          </p:cNvPr>
          <p:cNvSpPr>
            <a:spLocks noGrp="1"/>
          </p:cNvSpPr>
          <p:nvPr>
            <p:ph type="sldNum" sz="quarter" idx="33"/>
          </p:nvPr>
        </p:nvSpPr>
        <p:spPr/>
        <p:txBody>
          <a:bodyPr/>
          <a:lstStyle/>
          <a:p>
            <a:pPr rtl="0"/>
            <a:fld id="{19B51A1E-902D-48AF-9020-955120F399B6}" type="slidenum">
              <a:rPr lang="es-ES" noProof="0" smtClean="0"/>
              <a:pPr rtl="0"/>
              <a:t>8</a:t>
            </a:fld>
            <a:endParaRPr lang="es-ES" noProof="0"/>
          </a:p>
        </p:txBody>
      </p:sp>
      <p:sp>
        <p:nvSpPr>
          <p:cNvPr id="5" name="Título 1">
            <a:extLst>
              <a:ext uri="{FF2B5EF4-FFF2-40B4-BE49-F238E27FC236}">
                <a16:creationId xmlns:a16="http://schemas.microsoft.com/office/drawing/2014/main" id="{FA47F9B7-6DE5-4F02-A75F-19AA5B4DF4CA}"/>
              </a:ext>
            </a:extLst>
          </p:cNvPr>
          <p:cNvSpPr txBox="1">
            <a:spLocks/>
          </p:cNvSpPr>
          <p:nvPr/>
        </p:nvSpPr>
        <p:spPr>
          <a:xfrm>
            <a:off x="432000" y="432000"/>
            <a:ext cx="11340000" cy="432000"/>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vert="horz" lIns="180000" tIns="108000" rIns="180000" bIns="0" rtlCol="0" anchor="t">
            <a:noAutofit/>
          </a:bodyPr>
          <a:lstStyle>
            <a:lvl1pPr algn="l" defTabSz="914400" rtl="0" eaLnBrk="1" latinLnBrk="0" hangingPunct="1">
              <a:lnSpc>
                <a:spcPct val="100000"/>
              </a:lnSpc>
              <a:spcBef>
                <a:spcPct val="0"/>
              </a:spcBef>
              <a:buNone/>
              <a:defRPr sz="1800" b="0" kern="1200" spc="0">
                <a:solidFill>
                  <a:schemeClr val="bg1">
                    <a:lumMod val="95000"/>
                  </a:schemeClr>
                </a:solidFill>
                <a:latin typeface="+mn-lt"/>
                <a:ea typeface="+mj-ea"/>
                <a:cs typeface="+mj-cs"/>
              </a:defRPr>
            </a:lvl1pPr>
          </a:lstStyle>
          <a:p>
            <a:pPr algn="ctr"/>
            <a:r>
              <a:rPr lang="es-MX" b="1" dirty="0"/>
              <a:t>Análisis del diseño del sitio web</a:t>
            </a:r>
            <a:r>
              <a:rPr lang="es-MX" dirty="0"/>
              <a:t> </a:t>
            </a:r>
            <a:endParaRPr lang="es-ES" sz="3200" dirty="0"/>
          </a:p>
        </p:txBody>
      </p:sp>
      <p:sp>
        <p:nvSpPr>
          <p:cNvPr id="6" name="Rectángulo 5">
            <a:extLst>
              <a:ext uri="{FF2B5EF4-FFF2-40B4-BE49-F238E27FC236}">
                <a16:creationId xmlns:a16="http://schemas.microsoft.com/office/drawing/2014/main" id="{8E001737-2CC7-44DA-BC08-462D5497D0C6}"/>
              </a:ext>
            </a:extLst>
          </p:cNvPr>
          <p:cNvSpPr/>
          <p:nvPr/>
        </p:nvSpPr>
        <p:spPr>
          <a:xfrm>
            <a:off x="3048000" y="1582341"/>
            <a:ext cx="6096000" cy="1508105"/>
          </a:xfrm>
          <a:prstGeom prst="rect">
            <a:avLst/>
          </a:prstGeom>
        </p:spPr>
        <p:txBody>
          <a:bodyPr>
            <a:spAutoFit/>
          </a:bodyPr>
          <a:lstStyle/>
          <a:p>
            <a:pPr marL="1076325" lvl="4" indent="0" algn="ctr">
              <a:buNone/>
            </a:pPr>
            <a:r>
              <a:rPr lang="es-MX" sz="2000" b="1" dirty="0"/>
              <a:t>Tamaño del texto</a:t>
            </a:r>
          </a:p>
          <a:p>
            <a:pPr marL="1076325" lvl="4" indent="0">
              <a:buNone/>
            </a:pPr>
            <a:r>
              <a:rPr lang="es-MX" dirty="0"/>
              <a:t>El tamaño del texto es bueno no cuesta mucho leer y tampoco esta tan saturado.  Lo que le falta es más información sobre el hotel como una sección de nosotros. </a:t>
            </a:r>
          </a:p>
        </p:txBody>
      </p:sp>
      <p:pic>
        <p:nvPicPr>
          <p:cNvPr id="7" name="Imagen 6">
            <a:extLst>
              <a:ext uri="{FF2B5EF4-FFF2-40B4-BE49-F238E27FC236}">
                <a16:creationId xmlns:a16="http://schemas.microsoft.com/office/drawing/2014/main" id="{CD6991AD-8BA8-4FBF-AC52-0273DEBC0B2C}"/>
              </a:ext>
            </a:extLst>
          </p:cNvPr>
          <p:cNvPicPr>
            <a:picLocks noChangeAspect="1"/>
          </p:cNvPicPr>
          <p:nvPr/>
        </p:nvPicPr>
        <p:blipFill>
          <a:blip r:embed="rId2"/>
          <a:stretch>
            <a:fillRect/>
          </a:stretch>
        </p:blipFill>
        <p:spPr>
          <a:xfrm>
            <a:off x="3431214" y="4272517"/>
            <a:ext cx="1714500" cy="1524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Imagen 8">
            <a:extLst>
              <a:ext uri="{FF2B5EF4-FFF2-40B4-BE49-F238E27FC236}">
                <a16:creationId xmlns:a16="http://schemas.microsoft.com/office/drawing/2014/main" id="{FFFD64D8-9454-4049-817C-5359F7380FF2}"/>
              </a:ext>
            </a:extLst>
          </p:cNvPr>
          <p:cNvPicPr>
            <a:picLocks noChangeAspect="1"/>
          </p:cNvPicPr>
          <p:nvPr/>
        </p:nvPicPr>
        <p:blipFill>
          <a:blip r:embed="rId3"/>
          <a:stretch>
            <a:fillRect/>
          </a:stretch>
        </p:blipFill>
        <p:spPr>
          <a:xfrm>
            <a:off x="921932" y="4272517"/>
            <a:ext cx="1714500" cy="1524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Imagen 10">
            <a:extLst>
              <a:ext uri="{FF2B5EF4-FFF2-40B4-BE49-F238E27FC236}">
                <a16:creationId xmlns:a16="http://schemas.microsoft.com/office/drawing/2014/main" id="{2DC585EE-739E-4ED0-B42F-BC1E9DF9C278}"/>
              </a:ext>
            </a:extLst>
          </p:cNvPr>
          <p:cNvPicPr>
            <a:picLocks noChangeAspect="1"/>
          </p:cNvPicPr>
          <p:nvPr/>
        </p:nvPicPr>
        <p:blipFill>
          <a:blip r:embed="rId4"/>
          <a:stretch>
            <a:fillRect/>
          </a:stretch>
        </p:blipFill>
        <p:spPr>
          <a:xfrm>
            <a:off x="6323271" y="4272517"/>
            <a:ext cx="1714500" cy="1524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Imagen 12">
            <a:extLst>
              <a:ext uri="{FF2B5EF4-FFF2-40B4-BE49-F238E27FC236}">
                <a16:creationId xmlns:a16="http://schemas.microsoft.com/office/drawing/2014/main" id="{5DB504CE-5E24-47B2-B52B-D27B1678491F}"/>
              </a:ext>
            </a:extLst>
          </p:cNvPr>
          <p:cNvPicPr>
            <a:picLocks noChangeAspect="1"/>
          </p:cNvPicPr>
          <p:nvPr/>
        </p:nvPicPr>
        <p:blipFill>
          <a:blip r:embed="rId5"/>
          <a:stretch>
            <a:fillRect/>
          </a:stretch>
        </p:blipFill>
        <p:spPr>
          <a:xfrm>
            <a:off x="9374815" y="4265514"/>
            <a:ext cx="1714500" cy="1524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1830205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CEB21C47-9708-45D9-8E8F-F80A716DBF2B}"/>
              </a:ext>
            </a:extLst>
          </p:cNvPr>
          <p:cNvSpPr txBox="1">
            <a:spLocks/>
          </p:cNvSpPr>
          <p:nvPr/>
        </p:nvSpPr>
        <p:spPr>
          <a:xfrm>
            <a:off x="432000" y="432000"/>
            <a:ext cx="11340000" cy="432000"/>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vert="horz" lIns="180000" tIns="108000" rIns="180000" bIns="0" rtlCol="0" anchor="t">
            <a:noAutofit/>
          </a:bodyPr>
          <a:lstStyle>
            <a:lvl1pPr algn="l" defTabSz="914400" rtl="0" eaLnBrk="1" latinLnBrk="0" hangingPunct="1">
              <a:lnSpc>
                <a:spcPct val="100000"/>
              </a:lnSpc>
              <a:spcBef>
                <a:spcPct val="0"/>
              </a:spcBef>
              <a:buNone/>
              <a:defRPr sz="1800" b="0" kern="1200" spc="0">
                <a:solidFill>
                  <a:schemeClr val="bg1">
                    <a:lumMod val="95000"/>
                  </a:schemeClr>
                </a:solidFill>
                <a:latin typeface="+mn-lt"/>
                <a:ea typeface="+mj-ea"/>
                <a:cs typeface="+mj-cs"/>
              </a:defRPr>
            </a:lvl1pPr>
          </a:lstStyle>
          <a:p>
            <a:pPr algn="ctr"/>
            <a:r>
              <a:rPr lang="es-MX" b="1" dirty="0"/>
              <a:t>Análisis del diseño del sitio web</a:t>
            </a:r>
            <a:r>
              <a:rPr lang="es-MX" dirty="0"/>
              <a:t> </a:t>
            </a:r>
            <a:endParaRPr lang="es-ES" sz="3200" dirty="0"/>
          </a:p>
        </p:txBody>
      </p:sp>
      <p:sp>
        <p:nvSpPr>
          <p:cNvPr id="6" name="Rectángulo 5">
            <a:extLst>
              <a:ext uri="{FF2B5EF4-FFF2-40B4-BE49-F238E27FC236}">
                <a16:creationId xmlns:a16="http://schemas.microsoft.com/office/drawing/2014/main" id="{BD143F29-C307-4D19-8112-306CF1D7EC15}"/>
              </a:ext>
            </a:extLst>
          </p:cNvPr>
          <p:cNvSpPr/>
          <p:nvPr/>
        </p:nvSpPr>
        <p:spPr>
          <a:xfrm>
            <a:off x="2782185" y="1497280"/>
            <a:ext cx="7031665" cy="1323439"/>
          </a:xfrm>
          <a:prstGeom prst="rect">
            <a:avLst/>
          </a:prstGeom>
        </p:spPr>
        <p:txBody>
          <a:bodyPr wrap="square">
            <a:spAutoFit/>
          </a:bodyPr>
          <a:lstStyle/>
          <a:p>
            <a:pPr marL="1076325" lvl="4" indent="0" algn="ctr">
              <a:buNone/>
            </a:pPr>
            <a:r>
              <a:rPr lang="es-MX" sz="2000" b="1" dirty="0"/>
              <a:t>Usabilidad y navegación</a:t>
            </a:r>
          </a:p>
          <a:p>
            <a:pPr marL="1076325" lvl="4" indent="0">
              <a:buNone/>
            </a:pPr>
            <a:r>
              <a:rPr lang="es-MX" sz="2000" dirty="0"/>
              <a:t>Es sencillo navegar dentro del sitio web aunque no es tan sencillo encontrar toda su información porque en la parte inferior tiene otro menú.</a:t>
            </a:r>
          </a:p>
        </p:txBody>
      </p:sp>
      <p:pic>
        <p:nvPicPr>
          <p:cNvPr id="8" name="Imagen 7">
            <a:extLst>
              <a:ext uri="{FF2B5EF4-FFF2-40B4-BE49-F238E27FC236}">
                <a16:creationId xmlns:a16="http://schemas.microsoft.com/office/drawing/2014/main" id="{9E967841-3DC3-4E3A-85C4-D6A2143357E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5060" y="2966484"/>
            <a:ext cx="12192000" cy="3338624"/>
          </a:xfrm>
          <a:prstGeom prst="rect">
            <a:avLst/>
          </a:prstGeom>
          <a:ln>
            <a:noFill/>
          </a:ln>
          <a:effectLst>
            <a:softEdge rad="112500"/>
          </a:effectLst>
        </p:spPr>
      </p:pic>
    </p:spTree>
    <p:extLst>
      <p:ext uri="{BB962C8B-B14F-4D97-AF65-F5344CB8AC3E}">
        <p14:creationId xmlns:p14="http://schemas.microsoft.com/office/powerpoint/2010/main" val="3836977241"/>
      </p:ext>
    </p:extLst>
  </p:cSld>
  <p:clrMapOvr>
    <a:masterClrMapping/>
  </p:clrMapOvr>
  <p:transition spd="slow">
    <p:wipe/>
  </p:transition>
</p:sld>
</file>

<file path=ppt/theme/theme1.xml><?xml version="1.0" encoding="utf-8"?>
<a:theme xmlns:a="http://schemas.openxmlformats.org/drawingml/2006/main" name="Tema de Offic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19716744_TF16411253.potx" id="{0B1A14E9-289E-449B-9BD5-2914559B1E1B}" vid="{515F3326-60D8-4ADD-A22D-1407135FFD3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D4F06F66-218D-4D1C-873A-158A1848B8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D8A50AA-654B-45CA-B6AD-FDA9E9535EF9}">
  <ds:schemaRefs>
    <ds:schemaRef ds:uri="http://schemas.microsoft.com/office/infopath/2007/PartnerControls"/>
    <ds:schemaRef ds:uri="http://schemas.microsoft.com/sharepoint/v3"/>
    <ds:schemaRef ds:uri="http://purl.org/dc/dcmitype/"/>
    <ds:schemaRef ds:uri="http://schemas.microsoft.com/office/2006/metadata/properties"/>
    <ds:schemaRef ds:uri="http://schemas.microsoft.com/office/2006/documentManagement/types"/>
    <ds:schemaRef ds:uri="http://purl.org/dc/terms/"/>
    <ds:schemaRef ds:uri="http://purl.org/dc/elements/1.1/"/>
    <ds:schemaRef ds:uri="http://schemas.openxmlformats.org/package/2006/metadata/core-properties"/>
    <ds:schemaRef ds:uri="fb0879af-3eba-417a-a55a-ffe6dcd6ca77"/>
    <ds:schemaRef ds:uri="6dc4bcd6-49db-4c07-9060-8acfc67cef9f"/>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Presentación geométrica</Template>
  <TotalTime>0</TotalTime>
  <Words>685</Words>
  <Application>Microsoft Office PowerPoint</Application>
  <PresentationFormat>Panorámica</PresentationFormat>
  <Paragraphs>98</Paragraphs>
  <Slides>14</Slides>
  <Notes>8</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14</vt:i4>
      </vt:variant>
    </vt:vector>
  </HeadingPairs>
  <TitlesOfParts>
    <vt:vector size="20" baseType="lpstr">
      <vt:lpstr>Arial</vt:lpstr>
      <vt:lpstr>Calibri</vt:lpstr>
      <vt:lpstr>Calibri Light</vt:lpstr>
      <vt:lpstr>Corbel</vt:lpstr>
      <vt:lpstr>Times New Roman</vt:lpstr>
      <vt:lpstr>Tema de Office</vt:lpstr>
      <vt:lpstr>EliteTeam Desarrollo de aplicaciones web</vt:lpstr>
      <vt:lpstr>Trivago Park  Royal  Ixtapa Hotel Royal Pedregal</vt:lpstr>
      <vt:lpstr>Hotel Royal Pedregal</vt:lpstr>
      <vt:lpstr>Servicios</vt:lpstr>
      <vt:lpstr>Análisis del sitio web</vt:lpstr>
      <vt:lpstr>Análisis del comercio electrónico </vt:lpstr>
      <vt:lpstr>Hotel Royal Pedregal</vt:lpstr>
      <vt:lpstr>Presentación de PowerPoint</vt:lpstr>
      <vt:lpstr>Presentación de PowerPoint</vt:lpstr>
      <vt:lpstr>Presentación de PowerPoint</vt:lpstr>
      <vt:lpstr>Presentación de PowerPoint</vt:lpstr>
      <vt:lpstr>Conclusión</vt:lpstr>
      <vt:lpstr>Referencias</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2019-06-12T23:55:33Z</dcterms:created>
  <dcterms:modified xsi:type="dcterms:W3CDTF">2019-06-20T01:05:47Z</dcterms:modified>
</cp:coreProperties>
</file>